
<file path=[Content_Types].xml><?xml version="1.0" encoding="utf-8"?>
<Types xmlns="http://schemas.openxmlformats.org/package/2006/content-types">
  <Override PartName="/_rels/.rels" ContentType="application/vnd.openxmlformats-package.relationships+xml"/>
  <Override PartName="/docProps/custom.xml" ContentType="application/vnd.openxmlformats-officedocument.custom-properties+xml"/>
  <Override PartName="/docProps/core.xml" ContentType="application/vnd.openxmlformats-package.core-properties+xml"/>
  <Override PartName="/docProps/app.xml" ContentType="application/vnd.openxmlformats-officedocument.extended-properties+xml"/>
  <Override PartName="/ppt/_rels/presentation.xml.rels" ContentType="application/vnd.openxmlformats-package.relationships+xml"/>
  <Override PartName="/ppt/media/image54.png" ContentType="image/png"/>
  <Override PartName="/ppt/media/image53.png" ContentType="image/png"/>
  <Override PartName="/ppt/media/image52.png" ContentType="image/png"/>
  <Override PartName="/ppt/media/image51.png" ContentType="image/png"/>
  <Override PartName="/ppt/media/image50.png" ContentType="image/png"/>
  <Override PartName="/ppt/media/image48.png" ContentType="image/png"/>
  <Override PartName="/ppt/media/image44.png" ContentType="image/png"/>
  <Override PartName="/ppt/media/image42.png" ContentType="image/png"/>
  <Override PartName="/ppt/media/image40.png" ContentType="image/png"/>
  <Override PartName="/ppt/media/image43.png" ContentType="image/png"/>
  <Override PartName="/ppt/media/image38.wmf" ContentType="image/x-wmf"/>
  <Override PartName="/ppt/media/image39.png" ContentType="image/png"/>
  <Override PartName="/ppt/media/image14.png" ContentType="image/png"/>
  <Override PartName="/ppt/media/image13.png" ContentType="image/png"/>
  <Override PartName="/ppt/media/image37.png" ContentType="image/png"/>
  <Override PartName="/ppt/media/image12.png" ContentType="image/png"/>
  <Override PartName="/ppt/media/image11.png" ContentType="image/png"/>
  <Override PartName="/ppt/media/image16.png" ContentType="image/png"/>
  <Override PartName="/ppt/media/image15.png" ContentType="image/png"/>
  <Override PartName="/ppt/media/image17.png" ContentType="image/png"/>
  <Override PartName="/ppt/media/image19.png" ContentType="image/png"/>
  <Override PartName="/ppt/media/image45.png" ContentType="image/png"/>
  <Override PartName="/ppt/media/image20.png" ContentType="image/png"/>
  <Override PartName="/ppt/media/image46.png" ContentType="image/png"/>
  <Override PartName="/ppt/media/image21.png" ContentType="image/png"/>
  <Override PartName="/ppt/media/image47.png" ContentType="image/png"/>
  <Override PartName="/ppt/media/image22.png" ContentType="image/png"/>
  <Override PartName="/ppt/media/image49.png" ContentType="image/png"/>
  <Override PartName="/ppt/media/image24.png" ContentType="image/png"/>
  <Override PartName="/ppt/media/image10.png" ContentType="image/png"/>
  <Override PartName="/ppt/media/image35.png" ContentType="image/png"/>
  <Override PartName="/ppt/media/image9.png" ContentType="image/png"/>
  <Override PartName="/ppt/media/image8.png" ContentType="image/png"/>
  <Override PartName="/ppt/media/image7.png" ContentType="image/png"/>
  <Override PartName="/ppt/media/image2.png" ContentType="image/png"/>
  <Override PartName="/ppt/media/image1.png" ContentType="image/png"/>
  <Override PartName="/ppt/media/image3.png" ContentType="image/png"/>
  <Override PartName="/ppt/media/image4.png" ContentType="image/png"/>
  <Override PartName="/ppt/media/image5.png" ContentType="image/png"/>
  <Override PartName="/ppt/media/image6.png" ContentType="image/png"/>
  <Override PartName="/ppt/media/image18.jpeg" ContentType="image/jpeg"/>
  <Override PartName="/ppt/media/image23.jpeg" ContentType="image/jpeg"/>
  <Override PartName="/ppt/media/image30.png" ContentType="image/png"/>
  <Override PartName="/ppt/media/image25.wmf" ContentType="image/x-wmf"/>
  <Override PartName="/ppt/media/image31.png" ContentType="image/png"/>
  <Override PartName="/ppt/media/image26.wmf" ContentType="image/x-wmf"/>
  <Override PartName="/ppt/media/image32.png" ContentType="image/png"/>
  <Override PartName="/ppt/media/image27.wmf" ContentType="image/x-wmf"/>
  <Override PartName="/ppt/media/image33.png" ContentType="image/png"/>
  <Override PartName="/ppt/media/image28.wmf" ContentType="image/x-wmf"/>
  <Override PartName="/ppt/media/image34.png" ContentType="image/png"/>
  <Override PartName="/ppt/media/image29.wmf" ContentType="image/x-wmf"/>
  <Override PartName="/ppt/media/image41.png" ContentType="image/png"/>
  <Override PartName="/ppt/media/image36.wmf" ContentType="image/x-wmf"/>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presentation.xml" ContentType="application/vnd.openxmlformats-officedocument.presentationml.presentation.main+xml"/>
  <Override PartName="/ppt/theme/theme2.xml" ContentType="application/vnd.openxmlformats-officedocument.theme+xml"/>
  <Override PartName="/ppt/theme/theme1.xml" ContentType="application/vnd.openxmlformats-officedocument.theme+xml"/>
  <Override PartName="/ppt/slideLayouts/_rels/slideLayout24.xml.rels" ContentType="application/vnd.openxmlformats-package.relationships+xml"/>
  <Override PartName="/ppt/slideLayouts/_rels/slideLayout23.xml.rels" ContentType="application/vnd.openxmlformats-package.relationships+xml"/>
  <Override PartName="/ppt/slideLayouts/_rels/slideLayout22.xml.rels" ContentType="application/vnd.openxmlformats-package.relationships+xml"/>
  <Override PartName="/ppt/slideLayouts/_rels/slideLayout21.xml.rels" ContentType="application/vnd.openxmlformats-package.relationships+xml"/>
  <Override PartName="/ppt/slideLayouts/_rels/slideLayout20.xml.rels" ContentType="application/vnd.openxmlformats-package.relationships+xml"/>
  <Override PartName="/ppt/slideLayouts/_rels/slideLayout19.xml.rels" ContentType="application/vnd.openxmlformats-package.relationships+xml"/>
  <Override PartName="/ppt/slideLayouts/_rels/slideLayout6.xml.rels" ContentType="application/vnd.openxmlformats-package.relationships+xml"/>
  <Override PartName="/ppt/slideLayouts/_rels/slideLayout5.xml.rels" ContentType="application/vnd.openxmlformats-package.relationships+xml"/>
  <Override PartName="/ppt/slideLayouts/_rels/slideLayout14.xml.rels" ContentType="application/vnd.openxmlformats-package.relationships+xml"/>
  <Override PartName="/ppt/slideLayouts/_rels/slideLayout13.xml.rels" ContentType="application/vnd.openxmlformats-package.relationships+xml"/>
  <Override PartName="/ppt/slideLayouts/_rels/slideLayout18.xml.rels" ContentType="application/vnd.openxmlformats-package.relationships+xml"/>
  <Override PartName="/ppt/slideLayouts/_rels/slideLayout4.xml.rels" ContentType="application/vnd.openxmlformats-package.relationships+xml"/>
  <Override PartName="/ppt/slideLayouts/_rels/slideLayout12.xml.rels" ContentType="application/vnd.openxmlformats-package.relationships+xml"/>
  <Override PartName="/ppt/slideLayouts/_rels/slideLayout17.xml.rels" ContentType="application/vnd.openxmlformats-package.relationships+xml"/>
  <Override PartName="/ppt/slideLayouts/_rels/slideLayout3.xml.rels" ContentType="application/vnd.openxmlformats-package.relationships+xml"/>
  <Override PartName="/ppt/slideLayouts/_rels/slideLayout11.xml.rels" ContentType="application/vnd.openxmlformats-package.relationships+xml"/>
  <Override PartName="/ppt/slideLayouts/_rels/slideLayout9.xml.rels" ContentType="application/vnd.openxmlformats-package.relationships+xml"/>
  <Override PartName="/ppt/slideLayouts/_rels/slideLayout10.xml.rels" ContentType="application/vnd.openxmlformats-package.relationships+xml"/>
  <Override PartName="/ppt/slideLayouts/_rels/slideLayout7.xml.rels" ContentType="application/vnd.openxmlformats-package.relationships+xml"/>
  <Override PartName="/ppt/slideLayouts/_rels/slideLayout1.xml.rels" ContentType="application/vnd.openxmlformats-package.relationships+xml"/>
  <Override PartName="/ppt/slideLayouts/_rels/slideLayout15.xml.rels" ContentType="application/vnd.openxmlformats-package.relationships+xml"/>
  <Override PartName="/ppt/slideLayouts/_rels/slideLayout8.xml.rels" ContentType="application/vnd.openxmlformats-package.relationships+xml"/>
  <Override PartName="/ppt/slideLayouts/_rels/slideLayout2.xml.rels" ContentType="application/vnd.openxmlformats-package.relationships+xml"/>
  <Override PartName="/ppt/slideLayouts/_rels/slideLayout16.xml.rels" ContentType="application/vnd.openxmlformats-package.relationships+xml"/>
  <Override PartName="/ppt/slideLayouts/slideLayout6.xml" ContentType="application/vnd.openxmlformats-officedocument.presentationml.slideLayout+xml"/>
  <Override PartName="/ppt/slideLayouts/slideLayout5.xml" ContentType="application/vnd.openxmlformats-officedocument.presentationml.slideLayout+xml"/>
  <Override PartName="/ppt/slideLayouts/slideLayout4.xml" ContentType="application/vnd.openxmlformats-officedocument.presentationml.slideLayout+xml"/>
  <Override PartName="/ppt/slideLayouts/slideLayout3.xml" ContentType="application/vnd.openxmlformats-officedocument.presentationml.slideLayout+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24.xml" ContentType="application/vnd.openxmlformats-officedocument.presentationml.slideLayout+xml"/>
  <Override PartName="/ppt/slideLayouts/slideLayout23.xml" ContentType="application/vnd.openxmlformats-officedocument.presentationml.slideLayout+xml"/>
  <Override PartName="/ppt/slideLayouts/slideLayout22.xml" ContentType="application/vnd.openxmlformats-officedocument.presentationml.slideLayout+xml"/>
  <Override PartName="/ppt/slideLayouts/slideLayout21.xml" ContentType="application/vnd.openxmlformats-officedocument.presentationml.slideLayout+xml"/>
  <Override PartName="/ppt/slideLayouts/slideLayout20.xml" ContentType="application/vnd.openxmlformats-officedocument.presentationml.slideLayout+xml"/>
  <Override PartName="/ppt/slideLayouts/slideLayout19.xml" ContentType="application/vnd.openxmlformats-officedocument.presentationml.slideLayout+xml"/>
  <Override PartName="/ppt/slideLayouts/slideLayout18.xml" ContentType="application/vnd.openxmlformats-officedocument.presentationml.slideLayout+xml"/>
  <Override PartName="/ppt/slideLayouts/slideLayout17.xml" ContentType="application/vnd.openxmlformats-officedocument.presentationml.slideLayout+xml"/>
  <Override PartName="/ppt/slideLayouts/slideLayout16.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s/slide107.xml" ContentType="application/vnd.openxmlformats-officedocument.presentationml.slide+xml"/>
  <Override PartName="/ppt/slides/slide106.xml" ContentType="application/vnd.openxmlformats-officedocument.presentationml.slide+xml"/>
  <Override PartName="/ppt/slides/slide105.xml" ContentType="application/vnd.openxmlformats-officedocument.presentationml.slide+xml"/>
  <Override PartName="/ppt/slides/slide104.xml" ContentType="application/vnd.openxmlformats-officedocument.presentationml.slide+xml"/>
  <Override PartName="/ppt/slides/slide103.xml" ContentType="application/vnd.openxmlformats-officedocument.presentationml.slide+xml"/>
  <Override PartName="/ppt/slides/slide102.xml" ContentType="application/vnd.openxmlformats-officedocument.presentationml.slide+xml"/>
  <Override PartName="/ppt/slides/slide99.xml" ContentType="application/vnd.openxmlformats-officedocument.presentationml.slide+xml"/>
  <Override PartName="/ppt/slides/slide98.xml" ContentType="application/vnd.openxmlformats-officedocument.presentationml.slide+xml"/>
  <Override PartName="/ppt/slides/slide97.xml" ContentType="application/vnd.openxmlformats-officedocument.presentationml.slide+xml"/>
  <Override PartName="/ppt/slides/slide96.xml" ContentType="application/vnd.openxmlformats-officedocument.presentationml.slide+xml"/>
  <Override PartName="/ppt/slides/slide95.xml" ContentType="application/vnd.openxmlformats-officedocument.presentationml.slide+xml"/>
  <Override PartName="/ppt/slides/slide94.xml" ContentType="application/vnd.openxmlformats-officedocument.presentationml.slide+xml"/>
  <Override PartName="/ppt/slides/slide93.xml" ContentType="application/vnd.openxmlformats-officedocument.presentationml.slide+xml"/>
  <Override PartName="/ppt/slides/slide92.xml" ContentType="application/vnd.openxmlformats-officedocument.presentationml.slide+xml"/>
  <Override PartName="/ppt/slides/slide91.xml" ContentType="application/vnd.openxmlformats-officedocument.presentationml.slide+xml"/>
  <Override PartName="/ppt/slides/slide90.xml" ContentType="application/vnd.openxmlformats-officedocument.presentationml.slide+xml"/>
  <Override PartName="/ppt/slides/slide89.xml" ContentType="application/vnd.openxmlformats-officedocument.presentationml.slide+xml"/>
  <Override PartName="/ppt/slides/slide88.xml" ContentType="application/vnd.openxmlformats-officedocument.presentationml.slide+xml"/>
  <Override PartName="/ppt/slides/slide87.xml" ContentType="application/vnd.openxmlformats-officedocument.presentationml.slide+xml"/>
  <Override PartName="/ppt/slides/slide86.xml" ContentType="application/vnd.openxmlformats-officedocument.presentationml.slide+xml"/>
  <Override PartName="/ppt/slides/slide85.xml" ContentType="application/vnd.openxmlformats-officedocument.presentationml.slide+xml"/>
  <Override PartName="/ppt/slides/slide84.xml" ContentType="application/vnd.openxmlformats-officedocument.presentationml.slide+xml"/>
  <Override PartName="/ppt/slides/slide83.xml" ContentType="application/vnd.openxmlformats-officedocument.presentationml.slide+xml"/>
  <Override PartName="/ppt/slides/slide82.xml" ContentType="application/vnd.openxmlformats-officedocument.presentationml.slide+xml"/>
  <Override PartName="/ppt/slides/slide81.xml" ContentType="application/vnd.openxmlformats-officedocument.presentationml.slide+xml"/>
  <Override PartName="/ppt/slides/slide80.xml" ContentType="application/vnd.openxmlformats-officedocument.presentationml.slide+xml"/>
  <Override PartName="/ppt/slides/slide79.xml" ContentType="application/vnd.openxmlformats-officedocument.presentationml.slide+xml"/>
  <Override PartName="/ppt/slides/slide19.xml" ContentType="application/vnd.openxmlformats-officedocument.presentationml.slide+xml"/>
  <Override PartName="/ppt/slides/slide18.xml" ContentType="application/vnd.openxmlformats-officedocument.presentationml.slide+xml"/>
  <Override PartName="/ppt/slides/slide17.xml" ContentType="application/vnd.openxmlformats-officedocument.presentationml.slide+xml"/>
  <Override PartName="/ppt/slides/slide3.xml" ContentType="application/vnd.openxmlformats-officedocument.presentationml.slide+xml"/>
  <Override PartName="/ppt/slides/slide16.xml" ContentType="application/vnd.openxmlformats-officedocument.presentationml.slide+xml"/>
  <Override PartName="/ppt/slides/slide1.xml" ContentType="application/vnd.openxmlformats-officedocument.presentationml.slide+xml"/>
  <Override PartName="/ppt/slides/slide39.xml" ContentType="application/vnd.openxmlformats-officedocument.presentationml.slide+xml"/>
  <Override PartName="/ppt/slides/slide2.xml" ContentType="application/vnd.openxmlformats-officedocument.presentationml.slide+xml"/>
  <Override PartName="/ppt/slides/slide14.xml" ContentType="application/vnd.openxmlformats-officedocument.presentationml.slide+xml"/>
  <Override PartName="/ppt/slides/slide8.xml" ContentType="application/vnd.openxmlformats-officedocument.presentationml.slide+xml"/>
  <Override PartName="/ppt/slides/slide15.xml" ContentType="application/vnd.openxmlformats-officedocument.presentationml.slide+xml"/>
  <Override PartName="/ppt/slides/slide9.xml" ContentType="application/vnd.openxmlformats-officedocument.presentationml.slide+xml"/>
  <Override PartName="/ppt/slides/slide36.xml" ContentType="application/vnd.openxmlformats-officedocument.presentationml.slide+xml"/>
  <Override PartName="/ppt/slides/slide5.xml" ContentType="application/vnd.openxmlformats-officedocument.presentationml.slide+xml"/>
  <Override PartName="/ppt/slides/slide11.xml" ContentType="application/vnd.openxmlformats-officedocument.presentationml.slide+xml"/>
  <Override PartName="/ppt/slides/slide35.xml" ContentType="application/vnd.openxmlformats-officedocument.presentationml.slide+xml"/>
  <Override PartName="/ppt/slides/slide4.xml" ContentType="application/vnd.openxmlformats-officedocument.presentationml.slide+xml"/>
  <Override PartName="/ppt/slides/slide10.xml" ContentType="application/vnd.openxmlformats-officedocument.presentationml.slide+xml"/>
  <Override PartName="/ppt/slides/slide34.xml" ContentType="application/vnd.openxmlformats-officedocument.presentationml.slide+xml"/>
  <Override PartName="/ppt/slides/slide101.xml" ContentType="application/vnd.openxmlformats-officedocument.presentationml.slide+xml"/>
  <Override PartName="/ppt/slides/slide59.xml" ContentType="application/vnd.openxmlformats-officedocument.presentationml.slide+xml"/>
  <Override PartName="/ppt/slides/slide33.xml" ContentType="application/vnd.openxmlformats-officedocument.presentationml.slide+xml"/>
  <Override PartName="/ppt/slides/slide100.xml" ContentType="application/vnd.openxmlformats-officedocument.presentationml.slide+xml"/>
  <Override PartName="/ppt/slides/slide58.xml" ContentType="application/vnd.openxmlformats-officedocument.presentationml.slide+xml"/>
  <Override PartName="/ppt/slides/slide32.xml" ContentType="application/vnd.openxmlformats-officedocument.presentationml.slide+xml"/>
  <Override PartName="/ppt/slides/slide57.xml" ContentType="application/vnd.openxmlformats-officedocument.presentationml.slide+xml"/>
  <Override PartName="/ppt/slides/slide31.xml" ContentType="application/vnd.openxmlformats-officedocument.presentationml.slide+xml"/>
  <Override PartName="/ppt/slides/slide56.xml" ContentType="application/vnd.openxmlformats-officedocument.presentationml.slide+xml"/>
  <Override PartName="/ppt/slides/slide30.xml" ContentType="application/vnd.openxmlformats-officedocument.presentationml.slide+xml"/>
  <Override PartName="/ppt/slides/slide55.xml" ContentType="application/vnd.openxmlformats-officedocument.presentationml.slide+xml"/>
  <Override PartName="/ppt/slides/slide29.xml" ContentType="application/vnd.openxmlformats-officedocument.presentationml.slide+xml"/>
  <Override PartName="/ppt/slides/slide28.xml" ContentType="application/vnd.openxmlformats-officedocument.presentationml.slide+xml"/>
  <Override PartName="/ppt/slides/slide27.xml" ContentType="application/vnd.openxmlformats-officedocument.presentationml.slide+xml"/>
  <Override PartName="/ppt/slides/slide26.xml" ContentType="application/vnd.openxmlformats-officedocument.presentationml.slide+xml"/>
  <Override PartName="/ppt/slides/slide25.xml" ContentType="application/vnd.openxmlformats-officedocument.presentationml.slide+xml"/>
  <Override PartName="/ppt/slides/slide24.xml" ContentType="application/vnd.openxmlformats-officedocument.presentationml.slide+xml"/>
  <Override PartName="/ppt/slides/slide49.xml" ContentType="application/vnd.openxmlformats-officedocument.presentationml.slide+xml"/>
  <Override PartName="/ppt/slides/slide23.xml" ContentType="application/vnd.openxmlformats-officedocument.presentationml.slide+xml"/>
  <Override PartName="/ppt/slides/slide48.xml" ContentType="application/vnd.openxmlformats-officedocument.presentationml.slide+xml"/>
  <Override PartName="/ppt/slides/slide22.xml" ContentType="application/vnd.openxmlformats-officedocument.presentationml.slide+xml"/>
  <Override PartName="/ppt/slides/slide47.xml" ContentType="application/vnd.openxmlformats-officedocument.presentationml.slide+xml"/>
  <Override PartName="/ppt/slides/slide21.xml" ContentType="application/vnd.openxmlformats-officedocument.presentationml.slide+xml"/>
  <Override PartName="/ppt/slides/_rels/slide107.xml.rels" ContentType="application/vnd.openxmlformats-package.relationships+xml"/>
  <Override PartName="/ppt/slides/_rels/slide106.xml.rels" ContentType="application/vnd.openxmlformats-package.relationships+xml"/>
  <Override PartName="/ppt/slides/_rels/slide99.xml.rels" ContentType="application/vnd.openxmlformats-package.relationships+xml"/>
  <Override PartName="/ppt/slides/_rels/slide95.xml.rels" ContentType="application/vnd.openxmlformats-package.relationships+xml"/>
  <Override PartName="/ppt/slides/_rels/slide89.xml.rels" ContentType="application/vnd.openxmlformats-package.relationships+xml"/>
  <Override PartName="/ppt/slides/_rels/slide82.xml.rels" ContentType="application/vnd.openxmlformats-package.relationships+xml"/>
  <Override PartName="/ppt/slides/_rels/slide79.xml.rels" ContentType="application/vnd.openxmlformats-package.relationships+xml"/>
  <Override PartName="/ppt/slides/_rels/slide10.xml.rels" ContentType="application/vnd.openxmlformats-package.relationships+xml"/>
  <Override PartName="/ppt/slides/_rels/slide81.xml.rels" ContentType="application/vnd.openxmlformats-package.relationships+xml"/>
  <Override PartName="/ppt/slides/_rels/slide32.xml.rels" ContentType="application/vnd.openxmlformats-package.relationships+xml"/>
  <Override PartName="/ppt/slides/_rels/slide27.xml.rels" ContentType="application/vnd.openxmlformats-package.relationships+xml"/>
  <Override PartName="/ppt/slides/_rels/slide80.xml.rels" ContentType="application/vnd.openxmlformats-package.relationships+xml"/>
  <Override PartName="/ppt/slides/_rels/slide31.xml.rels" ContentType="application/vnd.openxmlformats-package.relationships+xml"/>
  <Override PartName="/ppt/slides/_rels/slide29.xml.rels" ContentType="application/vnd.openxmlformats-package.relationships+xml"/>
  <Override PartName="/ppt/slides/_rels/slide78.xml.rels" ContentType="application/vnd.openxmlformats-package.relationships+xml"/>
  <Override PartName="/ppt/slides/_rels/slide30.xml.rels" ContentType="application/vnd.openxmlformats-package.relationships+xml"/>
  <Override PartName="/ppt/slides/_rels/slide28.xml.rels" ContentType="application/vnd.openxmlformats-package.relationships+xml"/>
  <Override PartName="/ppt/slides/_rels/slide77.xml.rels" ContentType="application/vnd.openxmlformats-package.relationships+xml"/>
  <Override PartName="/ppt/slides/_rels/slide21.xml.rels" ContentType="application/vnd.openxmlformats-package.relationships+xml"/>
  <Override PartName="/ppt/slides/_rels/slide20.xml.rels" ContentType="application/vnd.openxmlformats-package.relationships+xml"/>
  <Override PartName="/ppt/slides/_rels/slide96.xml.rels" ContentType="application/vnd.openxmlformats-package.relationships+xml"/>
  <Override PartName="/ppt/slides/_rels/slide47.xml.rels" ContentType="application/vnd.openxmlformats-package.relationships+xml"/>
  <Override PartName="/ppt/slides/_rels/slide46.xml.rels" ContentType="application/vnd.openxmlformats-package.relationships+xml"/>
  <Override PartName="/ppt/slides/_rels/slide102.xml.rels" ContentType="application/vnd.openxmlformats-package.relationships+xml"/>
  <Override PartName="/ppt/slides/_rels/slide26.xml.rels" ContentType="application/vnd.openxmlformats-package.relationships+xml"/>
  <Override PartName="/ppt/slides/_rels/slide75.xml.rels" ContentType="application/vnd.openxmlformats-package.relationships+xml"/>
  <Override PartName="/ppt/slides/_rels/slide85.xml.rels" ContentType="application/vnd.openxmlformats-package.relationships+xml"/>
  <Override PartName="/ppt/slides/_rels/slide36.xml.rels" ContentType="application/vnd.openxmlformats-package.relationships+xml"/>
  <Override PartName="/ppt/slides/_rels/slide5.xml.rels" ContentType="application/vnd.openxmlformats-package.relationships+xml"/>
  <Override PartName="/ppt/slides/_rels/slide101.xml.rels" ContentType="application/vnd.openxmlformats-package.relationships+xml"/>
  <Override PartName="/ppt/slides/_rels/slide25.xml.rels" ContentType="application/vnd.openxmlformats-package.relationships+xml"/>
  <Override PartName="/ppt/slides/_rels/slide74.xml.rels" ContentType="application/vnd.openxmlformats-package.relationships+xml"/>
  <Override PartName="/ppt/slides/_rels/slide84.xml.rels" ContentType="application/vnd.openxmlformats-package.relationships+xml"/>
  <Override PartName="/ppt/slides/_rels/slide35.xml.rels" ContentType="application/vnd.openxmlformats-package.relationships+xml"/>
  <Override PartName="/ppt/slides/_rels/slide70.xml.rels" ContentType="application/vnd.openxmlformats-package.relationships+xml"/>
  <Override PartName="/ppt/slides/_rels/slide4.xml.rels" ContentType="application/vnd.openxmlformats-package.relationships+xml"/>
  <Override PartName="/ppt/slides/_rels/slide94.xml.rels" ContentType="application/vnd.openxmlformats-package.relationships+xml"/>
  <Override PartName="/ppt/slides/_rels/slide45.xml.rels" ContentType="application/vnd.openxmlformats-package.relationships+xml"/>
  <Override PartName="/ppt/slides/_rels/slide100.xml.rels" ContentType="application/vnd.openxmlformats-package.relationships+xml"/>
  <Override PartName="/ppt/slides/_rels/slide24.xml.rels" ContentType="application/vnd.openxmlformats-package.relationships+xml"/>
  <Override PartName="/ppt/slides/_rels/slide73.xml.rels" ContentType="application/vnd.openxmlformats-package.relationships+xml"/>
  <Override PartName="/ppt/slides/_rels/slide3.xml.rels" ContentType="application/vnd.openxmlformats-package.relationships+xml"/>
  <Override PartName="/ppt/slides/_rels/slide33.xml.rels" ContentType="application/vnd.openxmlformats-package.relationships+xml"/>
  <Override PartName="/ppt/slides/_rels/slide1.xml.rels" ContentType="application/vnd.openxmlformats-package.relationships+xml"/>
  <Override PartName="/ppt/slides/_rels/slide9.xml.rels" ContentType="application/vnd.openxmlformats-package.relationships+xml"/>
  <Override PartName="/ppt/slides/_rels/slide83.xml.rels" ContentType="application/vnd.openxmlformats-package.relationships+xml"/>
  <Override PartName="/ppt/slides/_rels/slide34.xml.rels" ContentType="application/vnd.openxmlformats-package.relationships+xml"/>
  <Override PartName="/ppt/slides/_rels/slide2.xml.rels" ContentType="application/vnd.openxmlformats-package.relationships+xml"/>
  <Override PartName="/ppt/slides/_rels/slide103.xml.rels" ContentType="application/vnd.openxmlformats-package.relationships+xml"/>
  <Override PartName="/ppt/slides/_rels/slide76.xml.rels" ContentType="application/vnd.openxmlformats-package.relationships+xml"/>
  <Override PartName="/ppt/slides/_rels/slide8.xml.rels" ContentType="application/vnd.openxmlformats-package.relationships+xml"/>
  <Override PartName="/ppt/slides/_rels/slide60.xml.rels" ContentType="application/vnd.openxmlformats-package.relationships+xml"/>
  <Override PartName="/ppt/slides/_rels/slide11.xml.rels" ContentType="application/vnd.openxmlformats-package.relationships+xml"/>
  <Override PartName="/ppt/slides/_rels/slide58.xml.rels" ContentType="application/vnd.openxmlformats-package.relationships+xml"/>
  <Override PartName="/ppt/slides/_rels/slide59.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_rels/slide86.xml.rels" ContentType="application/vnd.openxmlformats-package.relationships+xml"/>
  <Override PartName="/ppt/slides/_rels/slide37.xml.rels" ContentType="application/vnd.openxmlformats-package.relationships+xml"/>
  <Override PartName="/ppt/slides/_rels/slide87.xml.rels" ContentType="application/vnd.openxmlformats-package.relationships+xml"/>
  <Override PartName="/ppt/slides/_rels/slide38.xml.rels" ContentType="application/vnd.openxmlformats-package.relationships+xml"/>
  <Override PartName="/ppt/slides/_rels/slide88.xml.rels" ContentType="application/vnd.openxmlformats-package.relationships+xml"/>
  <Override PartName="/ppt/slides/_rels/slide39.xml.rels" ContentType="application/vnd.openxmlformats-package.relationships+xml"/>
  <Override PartName="/ppt/slides/_rels/slide40.xml.rels" ContentType="application/vnd.openxmlformats-package.relationships+xml"/>
  <Override PartName="/ppt/slides/_rels/slide90.xml.rels" ContentType="application/vnd.openxmlformats-package.relationships+xml"/>
  <Override PartName="/ppt/slides/_rels/slide41.xml.rels" ContentType="application/vnd.openxmlformats-package.relationships+xml"/>
  <Override PartName="/ppt/slides/_rels/slide91.xml.rels" ContentType="application/vnd.openxmlformats-package.relationships+xml"/>
  <Override PartName="/ppt/slides/_rels/slide42.xml.rels" ContentType="application/vnd.openxmlformats-package.relationships+xml"/>
  <Override PartName="/ppt/slides/_rels/slide92.xml.rels" ContentType="application/vnd.openxmlformats-package.relationships+xml"/>
  <Override PartName="/ppt/slides/_rels/slide43.xml.rels" ContentType="application/vnd.openxmlformats-package.relationships+xml"/>
  <Override PartName="/ppt/slides/_rels/slide22.xml.rels" ContentType="application/vnd.openxmlformats-package.relationships+xml"/>
  <Override PartName="/ppt/slides/_rels/slide71.xml.rels" ContentType="application/vnd.openxmlformats-package.relationships+xml"/>
  <Override PartName="/ppt/slides/_rels/slide93.xml.rels" ContentType="application/vnd.openxmlformats-package.relationships+xml"/>
  <Override PartName="/ppt/slides/_rels/slide44.xml.rels" ContentType="application/vnd.openxmlformats-package.relationships+xml"/>
  <Override PartName="/ppt/slides/_rels/slide23.xml.rels" ContentType="application/vnd.openxmlformats-package.relationships+xml"/>
  <Override PartName="/ppt/slides/_rels/slide72.xml.rels" ContentType="application/vnd.openxmlformats-package.relationships+xml"/>
  <Override PartName="/ppt/slides/_rels/slide97.xml.rels" ContentType="application/vnd.openxmlformats-package.relationships+xml"/>
  <Override PartName="/ppt/slides/_rels/slide48.xml.rels" ContentType="application/vnd.openxmlformats-package.relationships+xml"/>
  <Override PartName="/ppt/slides/_rels/slide98.xml.rels" ContentType="application/vnd.openxmlformats-package.relationships+xml"/>
  <Override PartName="/ppt/slides/_rels/slide49.xml.rels" ContentType="application/vnd.openxmlformats-package.relationships+xml"/>
  <Override PartName="/ppt/slides/_rels/slide6.xml.rels" ContentType="application/vnd.openxmlformats-package.relationships+xml"/>
  <Override PartName="/ppt/slides/_rels/slide50.xml.rels" ContentType="application/vnd.openxmlformats-package.relationships+xml"/>
  <Override PartName="/ppt/slides/_rels/slide69.xml.rels" ContentType="application/vnd.openxmlformats-package.relationships+xml"/>
  <Override PartName="/ppt/slides/_rels/slide7.xml.rels" ContentType="application/vnd.openxmlformats-package.relationships+xml"/>
  <Override PartName="/ppt/slides/_rels/slide51.xml.rels" ContentType="application/vnd.openxmlformats-package.relationships+xml"/>
  <Override PartName="/ppt/slides/_rels/slide52.xml.rels" ContentType="application/vnd.openxmlformats-package.relationships+xml"/>
  <Override PartName="/ppt/slides/_rels/slide53.xml.rels" ContentType="application/vnd.openxmlformats-package.relationships+xml"/>
  <Override PartName="/ppt/slides/_rels/slide54.xml.rels" ContentType="application/vnd.openxmlformats-package.relationships+xml"/>
  <Override PartName="/ppt/slides/_rels/slide55.xml.rels" ContentType="application/vnd.openxmlformats-package.relationships+xml"/>
  <Override PartName="/ppt/slides/_rels/slide104.xml.rels" ContentType="application/vnd.openxmlformats-package.relationships+xml"/>
  <Override PartName="/ppt/slides/_rels/slide56.xml.rels" ContentType="application/vnd.openxmlformats-package.relationships+xml"/>
  <Override PartName="/ppt/slides/_rels/slide105.xml.rels" ContentType="application/vnd.openxmlformats-package.relationships+xml"/>
  <Override PartName="/ppt/slides/_rels/slide57.xml.rels" ContentType="application/vnd.openxmlformats-package.relationships+xml"/>
  <Override PartName="/ppt/slides/_rels/slide12.xml.rels" ContentType="application/vnd.openxmlformats-package.relationships+xml"/>
  <Override PartName="/ppt/slides/_rels/slide61.xml.rels" ContentType="application/vnd.openxmlformats-package.relationships+xml"/>
  <Override PartName="/ppt/slides/_rels/slide13.xml.rels" ContentType="application/vnd.openxmlformats-package.relationships+xml"/>
  <Override PartName="/ppt/slides/_rels/slide62.xml.rels" ContentType="application/vnd.openxmlformats-package.relationships+xml"/>
  <Override PartName="/ppt/slides/_rels/slide63.xml.rels" ContentType="application/vnd.openxmlformats-package.relationships+xml"/>
  <Override PartName="/ppt/slides/_rels/slide64.xml.rels" ContentType="application/vnd.openxmlformats-package.relationships+xml"/>
  <Override PartName="/ppt/slides/_rels/slide16.xml.rels" ContentType="application/vnd.openxmlformats-package.relationships+xml"/>
  <Override PartName="/ppt/slides/_rels/slide65.xml.rels" ContentType="application/vnd.openxmlformats-package.relationships+xml"/>
  <Override PartName="/ppt/slides/_rels/slide17.xml.rels" ContentType="application/vnd.openxmlformats-package.relationships+xml"/>
  <Override PartName="/ppt/slides/_rels/slide66.xml.rels" ContentType="application/vnd.openxmlformats-package.relationships+xml"/>
  <Override PartName="/ppt/slides/_rels/slide18.xml.rels" ContentType="application/vnd.openxmlformats-package.relationships+xml"/>
  <Override PartName="/ppt/slides/_rels/slide67.xml.rels" ContentType="application/vnd.openxmlformats-package.relationships+xml"/>
  <Override PartName="/ppt/slides/_rels/slide19.xml.rels" ContentType="application/vnd.openxmlformats-package.relationships+xml"/>
  <Override PartName="/ppt/slides/_rels/slide68.xml.rels" ContentType="application/vnd.openxmlformats-package.relationships+xml"/>
  <Override PartName="/ppt/slides/slide46.xml" ContentType="application/vnd.openxmlformats-officedocument.presentationml.slide+xml"/>
  <Override PartName="/ppt/slides/slide20.xml" ContentType="application/vnd.openxmlformats-officedocument.presentationml.slide+xml"/>
  <Override PartName="/ppt/slides/slide45.xml" ContentType="application/vnd.openxmlformats-officedocument.presentationml.slide+xml"/>
  <Override PartName="/ppt/slides/slide6.xml" ContentType="application/vnd.openxmlformats-officedocument.presentationml.slide+xml"/>
  <Override PartName="/ppt/slides/slide12.xml" ContentType="application/vnd.openxmlformats-officedocument.presentationml.slide+xml"/>
  <Override PartName="/ppt/slides/slide37.xml" ContentType="application/vnd.openxmlformats-officedocument.presentationml.slide+xml"/>
  <Override PartName="/ppt/slides/slide7.xml" ContentType="application/vnd.openxmlformats-officedocument.presentationml.slide+xml"/>
  <Override PartName="/ppt/slides/slide13.xml" ContentType="application/vnd.openxmlformats-officedocument.presentationml.slide+xml"/>
  <Override PartName="/ppt/slides/slide38.xml" ContentType="application/vnd.openxmlformats-officedocument.presentationml.slide+xml"/>
  <Override PartName="/ppt/slides/slide40.xml" ContentType="application/vnd.openxmlformats-officedocument.presentationml.slide+xml"/>
  <Override PartName="/ppt/slides/slide65.xml" ContentType="application/vnd.openxmlformats-officedocument.presentationml.slide+xml"/>
  <Override PartName="/ppt/slides/slide41.xml" ContentType="application/vnd.openxmlformats-officedocument.presentationml.slide+xml"/>
  <Override PartName="/ppt/slides/slide66.xml" ContentType="application/vnd.openxmlformats-officedocument.presentationml.slide+xml"/>
  <Override PartName="/ppt/slides/slide42.xml" ContentType="application/vnd.openxmlformats-officedocument.presentationml.slide+xml"/>
  <Override PartName="/ppt/slides/slide67.xml" ContentType="application/vnd.openxmlformats-officedocument.presentationml.slide+xml"/>
  <Override PartName="/ppt/slides/slide43.xml" ContentType="application/vnd.openxmlformats-officedocument.presentationml.slide+xml"/>
  <Override PartName="/ppt/slides/slide68.xml" ContentType="application/vnd.openxmlformats-officedocument.presentationml.slide+xml"/>
  <Override PartName="/ppt/slides/slide44.xml" ContentType="application/vnd.openxmlformats-officedocument.presentationml.slide+xml"/>
  <Override PartName="/ppt/slides/slide69.xml" ContentType="application/vnd.openxmlformats-officedocument.presentationml.slide+xml"/>
  <Override PartName="/ppt/slides/slide50.xml" ContentType="application/vnd.openxmlformats-officedocument.presentationml.slide+xml"/>
  <Override PartName="/ppt/slides/slide75.xml" ContentType="application/vnd.openxmlformats-officedocument.presentationml.slide+xml"/>
  <Override PartName="/ppt/slides/slide51.xml" ContentType="application/vnd.openxmlformats-officedocument.presentationml.slide+xml"/>
  <Override PartName="/ppt/slides/slide76.xml" ContentType="application/vnd.openxmlformats-officedocument.presentationml.slide+xml"/>
  <Override PartName="/ppt/slides/slide52.xml" ContentType="application/vnd.openxmlformats-officedocument.presentationml.slide+xml"/>
  <Override PartName="/ppt/slides/slide77.xml" ContentType="application/vnd.openxmlformats-officedocument.presentationml.slide+xml"/>
  <Override PartName="/ppt/slides/slide53.xml" ContentType="application/vnd.openxmlformats-officedocument.presentationml.slide+xml"/>
  <Override PartName="/ppt/slides/slide78.xml" ContentType="application/vnd.openxmlformats-officedocument.presentationml.slide+xml"/>
  <Override PartName="/ppt/slides/slide54.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5" r:id="rId43"/>
    <p:sldId id="296" r:id="rId44"/>
    <p:sldId id="297" r:id="rId45"/>
    <p:sldId id="298" r:id="rId46"/>
    <p:sldId id="299" r:id="rId47"/>
    <p:sldId id="300" r:id="rId48"/>
    <p:sldId id="301" r:id="rId49"/>
    <p:sldId id="302" r:id="rId50"/>
    <p:sldId id="303" r:id="rId51"/>
    <p:sldId id="304" r:id="rId52"/>
    <p:sldId id="305" r:id="rId53"/>
    <p:sldId id="306" r:id="rId54"/>
    <p:sldId id="307" r:id="rId55"/>
    <p:sldId id="308" r:id="rId56"/>
    <p:sldId id="309" r:id="rId57"/>
    <p:sldId id="310" r:id="rId58"/>
    <p:sldId id="311" r:id="rId59"/>
    <p:sldId id="312" r:id="rId60"/>
    <p:sldId id="313" r:id="rId61"/>
    <p:sldId id="314" r:id="rId62"/>
    <p:sldId id="315" r:id="rId63"/>
    <p:sldId id="316" r:id="rId64"/>
    <p:sldId id="317" r:id="rId65"/>
    <p:sldId id="318" r:id="rId66"/>
    <p:sldId id="319" r:id="rId67"/>
    <p:sldId id="320" r:id="rId68"/>
    <p:sldId id="321" r:id="rId69"/>
    <p:sldId id="322" r:id="rId70"/>
    <p:sldId id="323" r:id="rId71"/>
    <p:sldId id="324" r:id="rId72"/>
    <p:sldId id="325" r:id="rId73"/>
    <p:sldId id="326" r:id="rId74"/>
    <p:sldId id="327" r:id="rId75"/>
    <p:sldId id="328" r:id="rId76"/>
    <p:sldId id="329" r:id="rId77"/>
    <p:sldId id="330" r:id="rId78"/>
    <p:sldId id="331" r:id="rId79"/>
    <p:sldId id="332" r:id="rId80"/>
    <p:sldId id="333" r:id="rId81"/>
    <p:sldId id="334" r:id="rId82"/>
    <p:sldId id="335" r:id="rId83"/>
    <p:sldId id="336" r:id="rId84"/>
    <p:sldId id="337" r:id="rId85"/>
    <p:sldId id="338" r:id="rId86"/>
    <p:sldId id="339" r:id="rId87"/>
    <p:sldId id="340" r:id="rId88"/>
    <p:sldId id="341" r:id="rId89"/>
    <p:sldId id="342" r:id="rId90"/>
    <p:sldId id="343" r:id="rId91"/>
    <p:sldId id="344" r:id="rId92"/>
    <p:sldId id="345" r:id="rId93"/>
    <p:sldId id="346" r:id="rId94"/>
    <p:sldId id="347" r:id="rId95"/>
    <p:sldId id="348" r:id="rId96"/>
    <p:sldId id="349" r:id="rId97"/>
    <p:sldId id="350" r:id="rId98"/>
    <p:sldId id="351" r:id="rId99"/>
    <p:sldId id="352" r:id="rId100"/>
    <p:sldId id="353" r:id="rId101"/>
    <p:sldId id="354" r:id="rId102"/>
    <p:sldId id="355" r:id="rId103"/>
    <p:sldId id="356" r:id="rId104"/>
    <p:sldId id="357" r:id="rId105"/>
    <p:sldId id="358" r:id="rId106"/>
    <p:sldId id="359" r:id="rId107"/>
    <p:sldId id="360" r:id="rId108"/>
    <p:sldId id="361" r:id="rId109"/>
    <p:sldId id="362" r:id="rId110"/>
  </p:sldIdLst>
  <p:sldSz cx="12192000" cy="6858000"/>
  <p:notesSz cx="7559675" cy="10691812"/>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slide" Target="slides/slide32.xml"/><Relationship Id="rId36" Type="http://schemas.openxmlformats.org/officeDocument/2006/relationships/slide" Target="slides/slide33.xml"/><Relationship Id="rId37" Type="http://schemas.openxmlformats.org/officeDocument/2006/relationships/slide" Target="slides/slide34.xml"/><Relationship Id="rId38" Type="http://schemas.openxmlformats.org/officeDocument/2006/relationships/slide" Target="slides/slide35.xml"/><Relationship Id="rId39" Type="http://schemas.openxmlformats.org/officeDocument/2006/relationships/slide" Target="slides/slide36.xml"/><Relationship Id="rId40" Type="http://schemas.openxmlformats.org/officeDocument/2006/relationships/slide" Target="slides/slide37.xml"/><Relationship Id="rId41" Type="http://schemas.openxmlformats.org/officeDocument/2006/relationships/slide" Target="slides/slide38.xml"/><Relationship Id="rId42" Type="http://schemas.openxmlformats.org/officeDocument/2006/relationships/slide" Target="slides/slide39.xml"/><Relationship Id="rId43" Type="http://schemas.openxmlformats.org/officeDocument/2006/relationships/slide" Target="slides/slide40.xml"/><Relationship Id="rId44" Type="http://schemas.openxmlformats.org/officeDocument/2006/relationships/slide" Target="slides/slide41.xml"/><Relationship Id="rId45" Type="http://schemas.openxmlformats.org/officeDocument/2006/relationships/slide" Target="slides/slide42.xml"/><Relationship Id="rId46" Type="http://schemas.openxmlformats.org/officeDocument/2006/relationships/slide" Target="slides/slide43.xml"/><Relationship Id="rId47" Type="http://schemas.openxmlformats.org/officeDocument/2006/relationships/slide" Target="slides/slide44.xml"/><Relationship Id="rId48" Type="http://schemas.openxmlformats.org/officeDocument/2006/relationships/slide" Target="slides/slide45.xml"/><Relationship Id="rId49" Type="http://schemas.openxmlformats.org/officeDocument/2006/relationships/slide" Target="slides/slide46.xml"/><Relationship Id="rId50" Type="http://schemas.openxmlformats.org/officeDocument/2006/relationships/slide" Target="slides/slide47.xml"/><Relationship Id="rId51" Type="http://schemas.openxmlformats.org/officeDocument/2006/relationships/slide" Target="slides/slide48.xml"/><Relationship Id="rId52" Type="http://schemas.openxmlformats.org/officeDocument/2006/relationships/slide" Target="slides/slide49.xml"/><Relationship Id="rId53" Type="http://schemas.openxmlformats.org/officeDocument/2006/relationships/slide" Target="slides/slide50.xml"/><Relationship Id="rId54" Type="http://schemas.openxmlformats.org/officeDocument/2006/relationships/slide" Target="slides/slide51.xml"/><Relationship Id="rId55" Type="http://schemas.openxmlformats.org/officeDocument/2006/relationships/slide" Target="slides/slide52.xml"/><Relationship Id="rId56" Type="http://schemas.openxmlformats.org/officeDocument/2006/relationships/slide" Target="slides/slide53.xml"/><Relationship Id="rId57" Type="http://schemas.openxmlformats.org/officeDocument/2006/relationships/slide" Target="slides/slide54.xml"/><Relationship Id="rId58" Type="http://schemas.openxmlformats.org/officeDocument/2006/relationships/slide" Target="slides/slide55.xml"/><Relationship Id="rId59" Type="http://schemas.openxmlformats.org/officeDocument/2006/relationships/slide" Target="slides/slide56.xml"/><Relationship Id="rId60" Type="http://schemas.openxmlformats.org/officeDocument/2006/relationships/slide" Target="slides/slide57.xml"/><Relationship Id="rId61" Type="http://schemas.openxmlformats.org/officeDocument/2006/relationships/slide" Target="slides/slide58.xml"/><Relationship Id="rId62" Type="http://schemas.openxmlformats.org/officeDocument/2006/relationships/slide" Target="slides/slide59.xml"/><Relationship Id="rId63" Type="http://schemas.openxmlformats.org/officeDocument/2006/relationships/slide" Target="slides/slide60.xml"/><Relationship Id="rId64" Type="http://schemas.openxmlformats.org/officeDocument/2006/relationships/slide" Target="slides/slide61.xml"/><Relationship Id="rId65" Type="http://schemas.openxmlformats.org/officeDocument/2006/relationships/slide" Target="slides/slide62.xml"/><Relationship Id="rId66" Type="http://schemas.openxmlformats.org/officeDocument/2006/relationships/slide" Target="slides/slide63.xml"/><Relationship Id="rId67" Type="http://schemas.openxmlformats.org/officeDocument/2006/relationships/slide" Target="slides/slide64.xml"/><Relationship Id="rId68" Type="http://schemas.openxmlformats.org/officeDocument/2006/relationships/slide" Target="slides/slide65.xml"/><Relationship Id="rId69" Type="http://schemas.openxmlformats.org/officeDocument/2006/relationships/slide" Target="slides/slide66.xml"/><Relationship Id="rId70" Type="http://schemas.openxmlformats.org/officeDocument/2006/relationships/slide" Target="slides/slide67.xml"/><Relationship Id="rId71" Type="http://schemas.openxmlformats.org/officeDocument/2006/relationships/slide" Target="slides/slide68.xml"/><Relationship Id="rId72" Type="http://schemas.openxmlformats.org/officeDocument/2006/relationships/slide" Target="slides/slide69.xml"/><Relationship Id="rId73" Type="http://schemas.openxmlformats.org/officeDocument/2006/relationships/slide" Target="slides/slide70.xml"/><Relationship Id="rId74" Type="http://schemas.openxmlformats.org/officeDocument/2006/relationships/slide" Target="slides/slide71.xml"/><Relationship Id="rId75" Type="http://schemas.openxmlformats.org/officeDocument/2006/relationships/slide" Target="slides/slide72.xml"/><Relationship Id="rId76" Type="http://schemas.openxmlformats.org/officeDocument/2006/relationships/slide" Target="slides/slide73.xml"/><Relationship Id="rId77" Type="http://schemas.openxmlformats.org/officeDocument/2006/relationships/slide" Target="slides/slide74.xml"/><Relationship Id="rId78" Type="http://schemas.openxmlformats.org/officeDocument/2006/relationships/slide" Target="slides/slide75.xml"/><Relationship Id="rId79" Type="http://schemas.openxmlformats.org/officeDocument/2006/relationships/slide" Target="slides/slide76.xml"/><Relationship Id="rId80" Type="http://schemas.openxmlformats.org/officeDocument/2006/relationships/slide" Target="slides/slide77.xml"/><Relationship Id="rId81" Type="http://schemas.openxmlformats.org/officeDocument/2006/relationships/slide" Target="slides/slide78.xml"/><Relationship Id="rId82" Type="http://schemas.openxmlformats.org/officeDocument/2006/relationships/slide" Target="slides/slide79.xml"/><Relationship Id="rId83" Type="http://schemas.openxmlformats.org/officeDocument/2006/relationships/slide" Target="slides/slide80.xml"/><Relationship Id="rId84" Type="http://schemas.openxmlformats.org/officeDocument/2006/relationships/slide" Target="slides/slide81.xml"/><Relationship Id="rId85" Type="http://schemas.openxmlformats.org/officeDocument/2006/relationships/slide" Target="slides/slide82.xml"/><Relationship Id="rId86" Type="http://schemas.openxmlformats.org/officeDocument/2006/relationships/slide" Target="slides/slide83.xml"/><Relationship Id="rId87" Type="http://schemas.openxmlformats.org/officeDocument/2006/relationships/slide" Target="slides/slide84.xml"/><Relationship Id="rId88" Type="http://schemas.openxmlformats.org/officeDocument/2006/relationships/slide" Target="slides/slide85.xml"/><Relationship Id="rId89" Type="http://schemas.openxmlformats.org/officeDocument/2006/relationships/slide" Target="slides/slide86.xml"/><Relationship Id="rId90" Type="http://schemas.openxmlformats.org/officeDocument/2006/relationships/slide" Target="slides/slide87.xml"/><Relationship Id="rId91" Type="http://schemas.openxmlformats.org/officeDocument/2006/relationships/slide" Target="slides/slide88.xml"/><Relationship Id="rId92" Type="http://schemas.openxmlformats.org/officeDocument/2006/relationships/slide" Target="slides/slide89.xml"/><Relationship Id="rId93" Type="http://schemas.openxmlformats.org/officeDocument/2006/relationships/slide" Target="slides/slide90.xml"/><Relationship Id="rId94" Type="http://schemas.openxmlformats.org/officeDocument/2006/relationships/slide" Target="slides/slide91.xml"/><Relationship Id="rId95" Type="http://schemas.openxmlformats.org/officeDocument/2006/relationships/slide" Target="slides/slide92.xml"/><Relationship Id="rId96" Type="http://schemas.openxmlformats.org/officeDocument/2006/relationships/slide" Target="slides/slide93.xml"/><Relationship Id="rId97" Type="http://schemas.openxmlformats.org/officeDocument/2006/relationships/slide" Target="slides/slide94.xml"/><Relationship Id="rId98" Type="http://schemas.openxmlformats.org/officeDocument/2006/relationships/slide" Target="slides/slide95.xml"/><Relationship Id="rId99" Type="http://schemas.openxmlformats.org/officeDocument/2006/relationships/slide" Target="slides/slide96.xml"/><Relationship Id="rId100" Type="http://schemas.openxmlformats.org/officeDocument/2006/relationships/slide" Target="slides/slide97.xml"/><Relationship Id="rId101" Type="http://schemas.openxmlformats.org/officeDocument/2006/relationships/slide" Target="slides/slide98.xml"/><Relationship Id="rId102" Type="http://schemas.openxmlformats.org/officeDocument/2006/relationships/slide" Target="slides/slide99.xml"/><Relationship Id="rId103" Type="http://schemas.openxmlformats.org/officeDocument/2006/relationships/slide" Target="slides/slide100.xml"/><Relationship Id="rId104" Type="http://schemas.openxmlformats.org/officeDocument/2006/relationships/slide" Target="slides/slide101.xml"/><Relationship Id="rId105" Type="http://schemas.openxmlformats.org/officeDocument/2006/relationships/slide" Target="slides/slide102.xml"/><Relationship Id="rId106" Type="http://schemas.openxmlformats.org/officeDocument/2006/relationships/slide" Target="slides/slide103.xml"/><Relationship Id="rId107" Type="http://schemas.openxmlformats.org/officeDocument/2006/relationships/slide" Target="slides/slide104.xml"/><Relationship Id="rId108" Type="http://schemas.openxmlformats.org/officeDocument/2006/relationships/slide" Target="slides/slide105.xml"/><Relationship Id="rId109" Type="http://schemas.openxmlformats.org/officeDocument/2006/relationships/slide" Target="slides/slide106.xml"/><Relationship Id="rId110" Type="http://schemas.openxmlformats.org/officeDocument/2006/relationships/slide" Target="slides/slide107.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838080" y="365040"/>
            <a:ext cx="10515240" cy="1325160"/>
          </a:xfrm>
          <a:prstGeom prst="rect">
            <a:avLst/>
          </a:prstGeom>
        </p:spPr>
        <p:txBody>
          <a:bodyPr lIns="0" rIns="0" tIns="0" bIns="0" anchor="ctr"/>
          <a:p>
            <a:endParaRPr b="0" lang="en-US" sz="1800" spc="-1" strike="noStrike">
              <a:solidFill>
                <a:srgbClr val="000000"/>
              </a:solidFill>
              <a:latin typeface="Calibri"/>
            </a:endParaRPr>
          </a:p>
        </p:txBody>
      </p:sp>
      <p:sp>
        <p:nvSpPr>
          <p:cNvPr id="27" name="PlaceHolder 2"/>
          <p:cNvSpPr>
            <a:spLocks noGrp="1"/>
          </p:cNvSpPr>
          <p:nvPr>
            <p:ph type="body"/>
          </p:nvPr>
        </p:nvSpPr>
        <p:spPr>
          <a:xfrm>
            <a:off x="838080" y="1825560"/>
            <a:ext cx="10515240" cy="2075040"/>
          </a:xfrm>
          <a:prstGeom prst="rect">
            <a:avLst/>
          </a:prstGeom>
        </p:spPr>
        <p:txBody>
          <a:bodyPr lIns="0" rIns="0" tIns="0" bIns="0">
            <a:normAutofit/>
          </a:bodyPr>
          <a:p>
            <a:endParaRPr b="0" lang="en-US" sz="2800" spc="-1" strike="noStrike">
              <a:solidFill>
                <a:srgbClr val="000000"/>
              </a:solidFill>
              <a:latin typeface="Calibri"/>
            </a:endParaRPr>
          </a:p>
        </p:txBody>
      </p:sp>
      <p:sp>
        <p:nvSpPr>
          <p:cNvPr id="28" name="PlaceHolder 3"/>
          <p:cNvSpPr>
            <a:spLocks noGrp="1"/>
          </p:cNvSpPr>
          <p:nvPr>
            <p:ph type="body"/>
          </p:nvPr>
        </p:nvSpPr>
        <p:spPr>
          <a:xfrm>
            <a:off x="838080" y="4098240"/>
            <a:ext cx="10515240" cy="207504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838080" y="365040"/>
            <a:ext cx="10515240" cy="1325160"/>
          </a:xfrm>
          <a:prstGeom prst="rect">
            <a:avLst/>
          </a:prstGeom>
        </p:spPr>
        <p:txBody>
          <a:bodyPr lIns="0" rIns="0" tIns="0" bIns="0" anchor="ctr"/>
          <a:p>
            <a:endParaRPr b="0" lang="en-US" sz="1800" spc="-1" strike="noStrike">
              <a:solidFill>
                <a:srgbClr val="000000"/>
              </a:solidFill>
              <a:latin typeface="Calibri"/>
            </a:endParaRPr>
          </a:p>
        </p:txBody>
      </p:sp>
      <p:sp>
        <p:nvSpPr>
          <p:cNvPr id="30" name="PlaceHolder 2"/>
          <p:cNvSpPr>
            <a:spLocks noGrp="1"/>
          </p:cNvSpPr>
          <p:nvPr>
            <p:ph type="body"/>
          </p:nvPr>
        </p:nvSpPr>
        <p:spPr>
          <a:xfrm>
            <a:off x="838080" y="1825560"/>
            <a:ext cx="5131080" cy="2075040"/>
          </a:xfrm>
          <a:prstGeom prst="rect">
            <a:avLst/>
          </a:prstGeom>
        </p:spPr>
        <p:txBody>
          <a:bodyPr lIns="0" rIns="0" tIns="0" bIns="0">
            <a:normAutofit/>
          </a:bodyPr>
          <a:p>
            <a:endParaRPr b="0" lang="en-US" sz="2800" spc="-1" strike="noStrike">
              <a:solidFill>
                <a:srgbClr val="000000"/>
              </a:solidFill>
              <a:latin typeface="Calibri"/>
            </a:endParaRPr>
          </a:p>
        </p:txBody>
      </p:sp>
      <p:sp>
        <p:nvSpPr>
          <p:cNvPr id="31" name="PlaceHolder 3"/>
          <p:cNvSpPr>
            <a:spLocks noGrp="1"/>
          </p:cNvSpPr>
          <p:nvPr>
            <p:ph type="body"/>
          </p:nvPr>
        </p:nvSpPr>
        <p:spPr>
          <a:xfrm>
            <a:off x="6226200" y="1825560"/>
            <a:ext cx="5131080" cy="2075040"/>
          </a:xfrm>
          <a:prstGeom prst="rect">
            <a:avLst/>
          </a:prstGeom>
        </p:spPr>
        <p:txBody>
          <a:bodyPr lIns="0" rIns="0" tIns="0" bIns="0">
            <a:normAutofit/>
          </a:bodyPr>
          <a:p>
            <a:endParaRPr b="0" lang="en-US" sz="2800" spc="-1" strike="noStrike">
              <a:solidFill>
                <a:srgbClr val="000000"/>
              </a:solidFill>
              <a:latin typeface="Calibri"/>
            </a:endParaRPr>
          </a:p>
        </p:txBody>
      </p:sp>
      <p:sp>
        <p:nvSpPr>
          <p:cNvPr id="32" name="PlaceHolder 4"/>
          <p:cNvSpPr>
            <a:spLocks noGrp="1"/>
          </p:cNvSpPr>
          <p:nvPr>
            <p:ph type="body"/>
          </p:nvPr>
        </p:nvSpPr>
        <p:spPr>
          <a:xfrm>
            <a:off x="838080" y="4098240"/>
            <a:ext cx="5131080" cy="2075040"/>
          </a:xfrm>
          <a:prstGeom prst="rect">
            <a:avLst/>
          </a:prstGeom>
        </p:spPr>
        <p:txBody>
          <a:bodyPr lIns="0" rIns="0" tIns="0" bIns="0">
            <a:normAutofit/>
          </a:bodyPr>
          <a:p>
            <a:endParaRPr b="0" lang="en-US" sz="2800" spc="-1" strike="noStrike">
              <a:solidFill>
                <a:srgbClr val="000000"/>
              </a:solidFill>
              <a:latin typeface="Calibri"/>
            </a:endParaRPr>
          </a:p>
        </p:txBody>
      </p:sp>
      <p:sp>
        <p:nvSpPr>
          <p:cNvPr id="33" name="PlaceHolder 5"/>
          <p:cNvSpPr>
            <a:spLocks noGrp="1"/>
          </p:cNvSpPr>
          <p:nvPr>
            <p:ph type="body"/>
          </p:nvPr>
        </p:nvSpPr>
        <p:spPr>
          <a:xfrm>
            <a:off x="6226200" y="4098240"/>
            <a:ext cx="5131080" cy="207504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838080" y="365040"/>
            <a:ext cx="10515240" cy="1325160"/>
          </a:xfrm>
          <a:prstGeom prst="rect">
            <a:avLst/>
          </a:prstGeom>
        </p:spPr>
        <p:txBody>
          <a:bodyPr lIns="0" rIns="0" tIns="0" bIns="0" anchor="ctr"/>
          <a:p>
            <a:endParaRPr b="0" lang="en-US" sz="1800" spc="-1" strike="noStrike">
              <a:solidFill>
                <a:srgbClr val="000000"/>
              </a:solidFill>
              <a:latin typeface="Calibri"/>
            </a:endParaRPr>
          </a:p>
        </p:txBody>
      </p:sp>
      <p:sp>
        <p:nvSpPr>
          <p:cNvPr id="35" name="PlaceHolder 2"/>
          <p:cNvSpPr>
            <a:spLocks noGrp="1"/>
          </p:cNvSpPr>
          <p:nvPr>
            <p:ph type="body"/>
          </p:nvPr>
        </p:nvSpPr>
        <p:spPr>
          <a:xfrm>
            <a:off x="838080" y="1825560"/>
            <a:ext cx="3385800" cy="2075040"/>
          </a:xfrm>
          <a:prstGeom prst="rect">
            <a:avLst/>
          </a:prstGeom>
        </p:spPr>
        <p:txBody>
          <a:bodyPr lIns="0" rIns="0" tIns="0" bIns="0">
            <a:normAutofit/>
          </a:bodyPr>
          <a:p>
            <a:endParaRPr b="0" lang="en-US" sz="2800" spc="-1" strike="noStrike">
              <a:solidFill>
                <a:srgbClr val="000000"/>
              </a:solidFill>
              <a:latin typeface="Calibri"/>
            </a:endParaRPr>
          </a:p>
        </p:txBody>
      </p:sp>
      <p:sp>
        <p:nvSpPr>
          <p:cNvPr id="36" name="PlaceHolder 3"/>
          <p:cNvSpPr>
            <a:spLocks noGrp="1"/>
          </p:cNvSpPr>
          <p:nvPr>
            <p:ph type="body"/>
          </p:nvPr>
        </p:nvSpPr>
        <p:spPr>
          <a:xfrm>
            <a:off x="4393440" y="1825560"/>
            <a:ext cx="3385800" cy="2075040"/>
          </a:xfrm>
          <a:prstGeom prst="rect">
            <a:avLst/>
          </a:prstGeom>
        </p:spPr>
        <p:txBody>
          <a:bodyPr lIns="0" rIns="0" tIns="0" bIns="0">
            <a:normAutofit/>
          </a:bodyPr>
          <a:p>
            <a:endParaRPr b="0" lang="en-US" sz="2800" spc="-1" strike="noStrike">
              <a:solidFill>
                <a:srgbClr val="000000"/>
              </a:solidFill>
              <a:latin typeface="Calibri"/>
            </a:endParaRPr>
          </a:p>
        </p:txBody>
      </p:sp>
      <p:sp>
        <p:nvSpPr>
          <p:cNvPr id="37" name="PlaceHolder 4"/>
          <p:cNvSpPr>
            <a:spLocks noGrp="1"/>
          </p:cNvSpPr>
          <p:nvPr>
            <p:ph type="body"/>
          </p:nvPr>
        </p:nvSpPr>
        <p:spPr>
          <a:xfrm>
            <a:off x="7949160" y="1825560"/>
            <a:ext cx="3385800" cy="2075040"/>
          </a:xfrm>
          <a:prstGeom prst="rect">
            <a:avLst/>
          </a:prstGeom>
        </p:spPr>
        <p:txBody>
          <a:bodyPr lIns="0" rIns="0" tIns="0" bIns="0">
            <a:normAutofit/>
          </a:bodyPr>
          <a:p>
            <a:endParaRPr b="0" lang="en-US" sz="2800" spc="-1" strike="noStrike">
              <a:solidFill>
                <a:srgbClr val="000000"/>
              </a:solidFill>
              <a:latin typeface="Calibri"/>
            </a:endParaRPr>
          </a:p>
        </p:txBody>
      </p:sp>
      <p:sp>
        <p:nvSpPr>
          <p:cNvPr id="38" name="PlaceHolder 5"/>
          <p:cNvSpPr>
            <a:spLocks noGrp="1"/>
          </p:cNvSpPr>
          <p:nvPr>
            <p:ph type="body"/>
          </p:nvPr>
        </p:nvSpPr>
        <p:spPr>
          <a:xfrm>
            <a:off x="838080" y="4098240"/>
            <a:ext cx="3385800" cy="2075040"/>
          </a:xfrm>
          <a:prstGeom prst="rect">
            <a:avLst/>
          </a:prstGeom>
        </p:spPr>
        <p:txBody>
          <a:bodyPr lIns="0" rIns="0" tIns="0" bIns="0">
            <a:normAutofit/>
          </a:bodyPr>
          <a:p>
            <a:endParaRPr b="0" lang="en-US" sz="2800" spc="-1" strike="noStrike">
              <a:solidFill>
                <a:srgbClr val="000000"/>
              </a:solidFill>
              <a:latin typeface="Calibri"/>
            </a:endParaRPr>
          </a:p>
        </p:txBody>
      </p:sp>
      <p:sp>
        <p:nvSpPr>
          <p:cNvPr id="39" name="PlaceHolder 6"/>
          <p:cNvSpPr>
            <a:spLocks noGrp="1"/>
          </p:cNvSpPr>
          <p:nvPr>
            <p:ph type="body"/>
          </p:nvPr>
        </p:nvSpPr>
        <p:spPr>
          <a:xfrm>
            <a:off x="4393440" y="4098240"/>
            <a:ext cx="3385800" cy="2075040"/>
          </a:xfrm>
          <a:prstGeom prst="rect">
            <a:avLst/>
          </a:prstGeom>
        </p:spPr>
        <p:txBody>
          <a:bodyPr lIns="0" rIns="0" tIns="0" bIns="0">
            <a:normAutofit/>
          </a:bodyPr>
          <a:p>
            <a:endParaRPr b="0" lang="en-US" sz="2800" spc="-1" strike="noStrike">
              <a:solidFill>
                <a:srgbClr val="000000"/>
              </a:solidFill>
              <a:latin typeface="Calibri"/>
            </a:endParaRPr>
          </a:p>
        </p:txBody>
      </p:sp>
      <p:sp>
        <p:nvSpPr>
          <p:cNvPr id="40" name="PlaceHolder 7"/>
          <p:cNvSpPr>
            <a:spLocks noGrp="1"/>
          </p:cNvSpPr>
          <p:nvPr>
            <p:ph type="body"/>
          </p:nvPr>
        </p:nvSpPr>
        <p:spPr>
          <a:xfrm>
            <a:off x="7949160" y="4098240"/>
            <a:ext cx="3385800" cy="207504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6" name="PlaceHolder 1"/>
          <p:cNvSpPr>
            <a:spLocks noGrp="1"/>
          </p:cNvSpPr>
          <p:nvPr>
            <p:ph type="title"/>
          </p:nvPr>
        </p:nvSpPr>
        <p:spPr>
          <a:xfrm>
            <a:off x="838080" y="365040"/>
            <a:ext cx="10515240" cy="1325160"/>
          </a:xfrm>
          <a:prstGeom prst="rect">
            <a:avLst/>
          </a:prstGeom>
        </p:spPr>
        <p:txBody>
          <a:bodyPr lIns="0" rIns="0" tIns="0" bIns="0" anchor="ctr"/>
          <a:p>
            <a:endParaRPr b="0" lang="en-US" sz="1800" spc="-1" strike="noStrike">
              <a:solidFill>
                <a:srgbClr val="000000"/>
              </a:solidFill>
              <a:latin typeface="Calibri"/>
            </a:endParaRPr>
          </a:p>
        </p:txBody>
      </p:sp>
      <p:sp>
        <p:nvSpPr>
          <p:cNvPr id="47" name="PlaceHolder 2"/>
          <p:cNvSpPr>
            <a:spLocks noGrp="1"/>
          </p:cNvSpPr>
          <p:nvPr>
            <p:ph type="subTitle"/>
          </p:nvPr>
        </p:nvSpPr>
        <p:spPr>
          <a:xfrm>
            <a:off x="838080" y="1825560"/>
            <a:ext cx="10515240" cy="435096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838080" y="365040"/>
            <a:ext cx="10515240" cy="1325160"/>
          </a:xfrm>
          <a:prstGeom prst="rect">
            <a:avLst/>
          </a:prstGeom>
        </p:spPr>
        <p:txBody>
          <a:bodyPr lIns="0" rIns="0" tIns="0" bIns="0" anchor="ctr"/>
          <a:p>
            <a:endParaRPr b="0" lang="en-US" sz="1800" spc="-1" strike="noStrike">
              <a:solidFill>
                <a:srgbClr val="000000"/>
              </a:solidFill>
              <a:latin typeface="Calibri"/>
            </a:endParaRPr>
          </a:p>
        </p:txBody>
      </p:sp>
      <p:sp>
        <p:nvSpPr>
          <p:cNvPr id="49" name="PlaceHolder 2"/>
          <p:cNvSpPr>
            <a:spLocks noGrp="1"/>
          </p:cNvSpPr>
          <p:nvPr>
            <p:ph type="body"/>
          </p:nvPr>
        </p:nvSpPr>
        <p:spPr>
          <a:xfrm>
            <a:off x="838080" y="1825560"/>
            <a:ext cx="10515240" cy="435096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0" name="PlaceHolder 1"/>
          <p:cNvSpPr>
            <a:spLocks noGrp="1"/>
          </p:cNvSpPr>
          <p:nvPr>
            <p:ph type="title"/>
          </p:nvPr>
        </p:nvSpPr>
        <p:spPr>
          <a:xfrm>
            <a:off x="838080" y="365040"/>
            <a:ext cx="10515240" cy="1325160"/>
          </a:xfrm>
          <a:prstGeom prst="rect">
            <a:avLst/>
          </a:prstGeom>
        </p:spPr>
        <p:txBody>
          <a:bodyPr lIns="0" rIns="0" tIns="0" bIns="0" anchor="ctr"/>
          <a:p>
            <a:endParaRPr b="0" lang="en-US" sz="1800" spc="-1" strike="noStrike">
              <a:solidFill>
                <a:srgbClr val="000000"/>
              </a:solidFill>
              <a:latin typeface="Calibri"/>
            </a:endParaRPr>
          </a:p>
        </p:txBody>
      </p:sp>
      <p:sp>
        <p:nvSpPr>
          <p:cNvPr id="51" name="PlaceHolder 2"/>
          <p:cNvSpPr>
            <a:spLocks noGrp="1"/>
          </p:cNvSpPr>
          <p:nvPr>
            <p:ph type="body"/>
          </p:nvPr>
        </p:nvSpPr>
        <p:spPr>
          <a:xfrm>
            <a:off x="838080" y="1825560"/>
            <a:ext cx="5131080" cy="4350960"/>
          </a:xfrm>
          <a:prstGeom prst="rect">
            <a:avLst/>
          </a:prstGeom>
        </p:spPr>
        <p:txBody>
          <a:bodyPr lIns="0" rIns="0" tIns="0" bIns="0">
            <a:normAutofit/>
          </a:bodyPr>
          <a:p>
            <a:endParaRPr b="0" lang="en-US" sz="2800" spc="-1" strike="noStrike">
              <a:solidFill>
                <a:srgbClr val="000000"/>
              </a:solidFill>
              <a:latin typeface="Calibri"/>
            </a:endParaRPr>
          </a:p>
        </p:txBody>
      </p:sp>
      <p:sp>
        <p:nvSpPr>
          <p:cNvPr id="52" name="PlaceHolder 3"/>
          <p:cNvSpPr>
            <a:spLocks noGrp="1"/>
          </p:cNvSpPr>
          <p:nvPr>
            <p:ph type="body"/>
          </p:nvPr>
        </p:nvSpPr>
        <p:spPr>
          <a:xfrm>
            <a:off x="6226200" y="1825560"/>
            <a:ext cx="5131080" cy="435096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3" name="PlaceHolder 1"/>
          <p:cNvSpPr>
            <a:spLocks noGrp="1"/>
          </p:cNvSpPr>
          <p:nvPr>
            <p:ph type="title"/>
          </p:nvPr>
        </p:nvSpPr>
        <p:spPr>
          <a:xfrm>
            <a:off x="838080" y="365040"/>
            <a:ext cx="10515240" cy="1325160"/>
          </a:xfrm>
          <a:prstGeom prst="rect">
            <a:avLst/>
          </a:prstGeom>
        </p:spPr>
        <p:txBody>
          <a:bodyPr lIns="0" rIns="0" tIns="0" bIns="0" anchor="ctr"/>
          <a:p>
            <a:endParaRPr b="0" lang="en-US" sz="1800" spc="-1" strike="noStrike">
              <a:solidFill>
                <a:srgbClr val="000000"/>
              </a:solidFill>
              <a:latin typeface="Calibri"/>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4" name="PlaceHolder 1"/>
          <p:cNvSpPr>
            <a:spLocks noGrp="1"/>
          </p:cNvSpPr>
          <p:nvPr>
            <p:ph type="subTitle"/>
          </p:nvPr>
        </p:nvSpPr>
        <p:spPr>
          <a:xfrm>
            <a:off x="838080" y="365040"/>
            <a:ext cx="10515240" cy="614412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838080" y="365040"/>
            <a:ext cx="10515240" cy="1325160"/>
          </a:xfrm>
          <a:prstGeom prst="rect">
            <a:avLst/>
          </a:prstGeom>
        </p:spPr>
        <p:txBody>
          <a:bodyPr lIns="0" rIns="0" tIns="0" bIns="0" anchor="ctr"/>
          <a:p>
            <a:endParaRPr b="0" lang="en-US" sz="1800" spc="-1" strike="noStrike">
              <a:solidFill>
                <a:srgbClr val="000000"/>
              </a:solidFill>
              <a:latin typeface="Calibri"/>
            </a:endParaRPr>
          </a:p>
        </p:txBody>
      </p:sp>
      <p:sp>
        <p:nvSpPr>
          <p:cNvPr id="56" name="PlaceHolder 2"/>
          <p:cNvSpPr>
            <a:spLocks noGrp="1"/>
          </p:cNvSpPr>
          <p:nvPr>
            <p:ph type="body"/>
          </p:nvPr>
        </p:nvSpPr>
        <p:spPr>
          <a:xfrm>
            <a:off x="838080" y="1825560"/>
            <a:ext cx="5131080" cy="2075040"/>
          </a:xfrm>
          <a:prstGeom prst="rect">
            <a:avLst/>
          </a:prstGeom>
        </p:spPr>
        <p:txBody>
          <a:bodyPr lIns="0" rIns="0" tIns="0" bIns="0">
            <a:normAutofit/>
          </a:bodyPr>
          <a:p>
            <a:endParaRPr b="0" lang="en-US" sz="2800" spc="-1" strike="noStrike">
              <a:solidFill>
                <a:srgbClr val="000000"/>
              </a:solidFill>
              <a:latin typeface="Calibri"/>
            </a:endParaRPr>
          </a:p>
        </p:txBody>
      </p:sp>
      <p:sp>
        <p:nvSpPr>
          <p:cNvPr id="57" name="PlaceHolder 3"/>
          <p:cNvSpPr>
            <a:spLocks noGrp="1"/>
          </p:cNvSpPr>
          <p:nvPr>
            <p:ph type="body"/>
          </p:nvPr>
        </p:nvSpPr>
        <p:spPr>
          <a:xfrm>
            <a:off x="6226200" y="1825560"/>
            <a:ext cx="5131080" cy="4350960"/>
          </a:xfrm>
          <a:prstGeom prst="rect">
            <a:avLst/>
          </a:prstGeom>
        </p:spPr>
        <p:txBody>
          <a:bodyPr lIns="0" rIns="0" tIns="0" bIns="0">
            <a:normAutofit/>
          </a:bodyPr>
          <a:p>
            <a:endParaRPr b="0" lang="en-US" sz="2800" spc="-1" strike="noStrike">
              <a:solidFill>
                <a:srgbClr val="000000"/>
              </a:solidFill>
              <a:latin typeface="Calibri"/>
            </a:endParaRPr>
          </a:p>
        </p:txBody>
      </p:sp>
      <p:sp>
        <p:nvSpPr>
          <p:cNvPr id="58" name="PlaceHolder 4"/>
          <p:cNvSpPr>
            <a:spLocks noGrp="1"/>
          </p:cNvSpPr>
          <p:nvPr>
            <p:ph type="body"/>
          </p:nvPr>
        </p:nvSpPr>
        <p:spPr>
          <a:xfrm>
            <a:off x="838080" y="4098240"/>
            <a:ext cx="5131080" cy="207504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838080" y="365040"/>
            <a:ext cx="10515240" cy="1325160"/>
          </a:xfrm>
          <a:prstGeom prst="rect">
            <a:avLst/>
          </a:prstGeom>
        </p:spPr>
        <p:txBody>
          <a:bodyPr lIns="0" rIns="0" tIns="0" bIns="0" anchor="ctr"/>
          <a:p>
            <a:endParaRPr b="0" lang="en-US" sz="1800" spc="-1" strike="noStrike">
              <a:solidFill>
                <a:srgbClr val="000000"/>
              </a:solidFill>
              <a:latin typeface="Calibri"/>
            </a:endParaRPr>
          </a:p>
        </p:txBody>
      </p:sp>
      <p:sp>
        <p:nvSpPr>
          <p:cNvPr id="6" name="PlaceHolder 2"/>
          <p:cNvSpPr>
            <a:spLocks noGrp="1"/>
          </p:cNvSpPr>
          <p:nvPr>
            <p:ph type="subTitle"/>
          </p:nvPr>
        </p:nvSpPr>
        <p:spPr>
          <a:xfrm>
            <a:off x="838080" y="1825560"/>
            <a:ext cx="10515240" cy="435096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838080" y="365040"/>
            <a:ext cx="10515240" cy="1325160"/>
          </a:xfrm>
          <a:prstGeom prst="rect">
            <a:avLst/>
          </a:prstGeom>
        </p:spPr>
        <p:txBody>
          <a:bodyPr lIns="0" rIns="0" tIns="0" bIns="0" anchor="ctr"/>
          <a:p>
            <a:endParaRPr b="0" lang="en-US" sz="1800" spc="-1" strike="noStrike">
              <a:solidFill>
                <a:srgbClr val="000000"/>
              </a:solidFill>
              <a:latin typeface="Calibri"/>
            </a:endParaRPr>
          </a:p>
        </p:txBody>
      </p:sp>
      <p:sp>
        <p:nvSpPr>
          <p:cNvPr id="60" name="PlaceHolder 2"/>
          <p:cNvSpPr>
            <a:spLocks noGrp="1"/>
          </p:cNvSpPr>
          <p:nvPr>
            <p:ph type="body"/>
          </p:nvPr>
        </p:nvSpPr>
        <p:spPr>
          <a:xfrm>
            <a:off x="838080" y="1825560"/>
            <a:ext cx="5131080" cy="4350960"/>
          </a:xfrm>
          <a:prstGeom prst="rect">
            <a:avLst/>
          </a:prstGeom>
        </p:spPr>
        <p:txBody>
          <a:bodyPr lIns="0" rIns="0" tIns="0" bIns="0">
            <a:normAutofit/>
          </a:bodyPr>
          <a:p>
            <a:endParaRPr b="0" lang="en-US" sz="2800" spc="-1" strike="noStrike">
              <a:solidFill>
                <a:srgbClr val="000000"/>
              </a:solidFill>
              <a:latin typeface="Calibri"/>
            </a:endParaRPr>
          </a:p>
        </p:txBody>
      </p:sp>
      <p:sp>
        <p:nvSpPr>
          <p:cNvPr id="61" name="PlaceHolder 3"/>
          <p:cNvSpPr>
            <a:spLocks noGrp="1"/>
          </p:cNvSpPr>
          <p:nvPr>
            <p:ph type="body"/>
          </p:nvPr>
        </p:nvSpPr>
        <p:spPr>
          <a:xfrm>
            <a:off x="6226200" y="1825560"/>
            <a:ext cx="5131080" cy="2075040"/>
          </a:xfrm>
          <a:prstGeom prst="rect">
            <a:avLst/>
          </a:prstGeom>
        </p:spPr>
        <p:txBody>
          <a:bodyPr lIns="0" rIns="0" tIns="0" bIns="0">
            <a:normAutofit/>
          </a:bodyPr>
          <a:p>
            <a:endParaRPr b="0" lang="en-US" sz="2800" spc="-1" strike="noStrike">
              <a:solidFill>
                <a:srgbClr val="000000"/>
              </a:solidFill>
              <a:latin typeface="Calibri"/>
            </a:endParaRPr>
          </a:p>
        </p:txBody>
      </p:sp>
      <p:sp>
        <p:nvSpPr>
          <p:cNvPr id="62" name="PlaceHolder 4"/>
          <p:cNvSpPr>
            <a:spLocks noGrp="1"/>
          </p:cNvSpPr>
          <p:nvPr>
            <p:ph type="body"/>
          </p:nvPr>
        </p:nvSpPr>
        <p:spPr>
          <a:xfrm>
            <a:off x="6226200" y="4098240"/>
            <a:ext cx="5131080" cy="207504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838080" y="365040"/>
            <a:ext cx="10515240" cy="1325160"/>
          </a:xfrm>
          <a:prstGeom prst="rect">
            <a:avLst/>
          </a:prstGeom>
        </p:spPr>
        <p:txBody>
          <a:bodyPr lIns="0" rIns="0" tIns="0" bIns="0" anchor="ctr"/>
          <a:p>
            <a:endParaRPr b="0" lang="en-US" sz="1800" spc="-1" strike="noStrike">
              <a:solidFill>
                <a:srgbClr val="000000"/>
              </a:solidFill>
              <a:latin typeface="Calibri"/>
            </a:endParaRPr>
          </a:p>
        </p:txBody>
      </p:sp>
      <p:sp>
        <p:nvSpPr>
          <p:cNvPr id="64" name="PlaceHolder 2"/>
          <p:cNvSpPr>
            <a:spLocks noGrp="1"/>
          </p:cNvSpPr>
          <p:nvPr>
            <p:ph type="body"/>
          </p:nvPr>
        </p:nvSpPr>
        <p:spPr>
          <a:xfrm>
            <a:off x="838080" y="1825560"/>
            <a:ext cx="5131080" cy="2075040"/>
          </a:xfrm>
          <a:prstGeom prst="rect">
            <a:avLst/>
          </a:prstGeom>
        </p:spPr>
        <p:txBody>
          <a:bodyPr lIns="0" rIns="0" tIns="0" bIns="0">
            <a:normAutofit/>
          </a:bodyPr>
          <a:p>
            <a:endParaRPr b="0" lang="en-US" sz="2800" spc="-1" strike="noStrike">
              <a:solidFill>
                <a:srgbClr val="000000"/>
              </a:solidFill>
              <a:latin typeface="Calibri"/>
            </a:endParaRPr>
          </a:p>
        </p:txBody>
      </p:sp>
      <p:sp>
        <p:nvSpPr>
          <p:cNvPr id="65" name="PlaceHolder 3"/>
          <p:cNvSpPr>
            <a:spLocks noGrp="1"/>
          </p:cNvSpPr>
          <p:nvPr>
            <p:ph type="body"/>
          </p:nvPr>
        </p:nvSpPr>
        <p:spPr>
          <a:xfrm>
            <a:off x="6226200" y="1825560"/>
            <a:ext cx="5131080" cy="2075040"/>
          </a:xfrm>
          <a:prstGeom prst="rect">
            <a:avLst/>
          </a:prstGeom>
        </p:spPr>
        <p:txBody>
          <a:bodyPr lIns="0" rIns="0" tIns="0" bIns="0">
            <a:normAutofit/>
          </a:bodyPr>
          <a:p>
            <a:endParaRPr b="0" lang="en-US" sz="2800" spc="-1" strike="noStrike">
              <a:solidFill>
                <a:srgbClr val="000000"/>
              </a:solidFill>
              <a:latin typeface="Calibri"/>
            </a:endParaRPr>
          </a:p>
        </p:txBody>
      </p:sp>
      <p:sp>
        <p:nvSpPr>
          <p:cNvPr id="66" name="PlaceHolder 4"/>
          <p:cNvSpPr>
            <a:spLocks noGrp="1"/>
          </p:cNvSpPr>
          <p:nvPr>
            <p:ph type="body"/>
          </p:nvPr>
        </p:nvSpPr>
        <p:spPr>
          <a:xfrm>
            <a:off x="838080" y="4098240"/>
            <a:ext cx="10515240" cy="207504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838080" y="365040"/>
            <a:ext cx="10515240" cy="1325160"/>
          </a:xfrm>
          <a:prstGeom prst="rect">
            <a:avLst/>
          </a:prstGeom>
        </p:spPr>
        <p:txBody>
          <a:bodyPr lIns="0" rIns="0" tIns="0" bIns="0" anchor="ctr"/>
          <a:p>
            <a:endParaRPr b="0" lang="en-US" sz="1800" spc="-1" strike="noStrike">
              <a:solidFill>
                <a:srgbClr val="000000"/>
              </a:solidFill>
              <a:latin typeface="Calibri"/>
            </a:endParaRPr>
          </a:p>
        </p:txBody>
      </p:sp>
      <p:sp>
        <p:nvSpPr>
          <p:cNvPr id="68" name="PlaceHolder 2"/>
          <p:cNvSpPr>
            <a:spLocks noGrp="1"/>
          </p:cNvSpPr>
          <p:nvPr>
            <p:ph type="body"/>
          </p:nvPr>
        </p:nvSpPr>
        <p:spPr>
          <a:xfrm>
            <a:off x="838080" y="1825560"/>
            <a:ext cx="10515240" cy="2075040"/>
          </a:xfrm>
          <a:prstGeom prst="rect">
            <a:avLst/>
          </a:prstGeom>
        </p:spPr>
        <p:txBody>
          <a:bodyPr lIns="0" rIns="0" tIns="0" bIns="0">
            <a:normAutofit/>
          </a:bodyPr>
          <a:p>
            <a:endParaRPr b="0" lang="en-US" sz="2800" spc="-1" strike="noStrike">
              <a:solidFill>
                <a:srgbClr val="000000"/>
              </a:solidFill>
              <a:latin typeface="Calibri"/>
            </a:endParaRPr>
          </a:p>
        </p:txBody>
      </p:sp>
      <p:sp>
        <p:nvSpPr>
          <p:cNvPr id="69" name="PlaceHolder 3"/>
          <p:cNvSpPr>
            <a:spLocks noGrp="1"/>
          </p:cNvSpPr>
          <p:nvPr>
            <p:ph type="body"/>
          </p:nvPr>
        </p:nvSpPr>
        <p:spPr>
          <a:xfrm>
            <a:off x="838080" y="4098240"/>
            <a:ext cx="10515240" cy="207504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838080" y="365040"/>
            <a:ext cx="10515240" cy="1325160"/>
          </a:xfrm>
          <a:prstGeom prst="rect">
            <a:avLst/>
          </a:prstGeom>
        </p:spPr>
        <p:txBody>
          <a:bodyPr lIns="0" rIns="0" tIns="0" bIns="0" anchor="ctr"/>
          <a:p>
            <a:endParaRPr b="0" lang="en-US" sz="1800" spc="-1" strike="noStrike">
              <a:solidFill>
                <a:srgbClr val="000000"/>
              </a:solidFill>
              <a:latin typeface="Calibri"/>
            </a:endParaRPr>
          </a:p>
        </p:txBody>
      </p:sp>
      <p:sp>
        <p:nvSpPr>
          <p:cNvPr id="71" name="PlaceHolder 2"/>
          <p:cNvSpPr>
            <a:spLocks noGrp="1"/>
          </p:cNvSpPr>
          <p:nvPr>
            <p:ph type="body"/>
          </p:nvPr>
        </p:nvSpPr>
        <p:spPr>
          <a:xfrm>
            <a:off x="838080" y="1825560"/>
            <a:ext cx="5131080" cy="2075040"/>
          </a:xfrm>
          <a:prstGeom prst="rect">
            <a:avLst/>
          </a:prstGeom>
        </p:spPr>
        <p:txBody>
          <a:bodyPr lIns="0" rIns="0" tIns="0" bIns="0">
            <a:normAutofit/>
          </a:bodyPr>
          <a:p>
            <a:endParaRPr b="0" lang="en-US" sz="2800" spc="-1" strike="noStrike">
              <a:solidFill>
                <a:srgbClr val="000000"/>
              </a:solidFill>
              <a:latin typeface="Calibri"/>
            </a:endParaRPr>
          </a:p>
        </p:txBody>
      </p:sp>
      <p:sp>
        <p:nvSpPr>
          <p:cNvPr id="72" name="PlaceHolder 3"/>
          <p:cNvSpPr>
            <a:spLocks noGrp="1"/>
          </p:cNvSpPr>
          <p:nvPr>
            <p:ph type="body"/>
          </p:nvPr>
        </p:nvSpPr>
        <p:spPr>
          <a:xfrm>
            <a:off x="6226200" y="1825560"/>
            <a:ext cx="5131080" cy="2075040"/>
          </a:xfrm>
          <a:prstGeom prst="rect">
            <a:avLst/>
          </a:prstGeom>
        </p:spPr>
        <p:txBody>
          <a:bodyPr lIns="0" rIns="0" tIns="0" bIns="0">
            <a:normAutofit/>
          </a:bodyPr>
          <a:p>
            <a:endParaRPr b="0" lang="en-US" sz="2800" spc="-1" strike="noStrike">
              <a:solidFill>
                <a:srgbClr val="000000"/>
              </a:solidFill>
              <a:latin typeface="Calibri"/>
            </a:endParaRPr>
          </a:p>
        </p:txBody>
      </p:sp>
      <p:sp>
        <p:nvSpPr>
          <p:cNvPr id="73" name="PlaceHolder 4"/>
          <p:cNvSpPr>
            <a:spLocks noGrp="1"/>
          </p:cNvSpPr>
          <p:nvPr>
            <p:ph type="body"/>
          </p:nvPr>
        </p:nvSpPr>
        <p:spPr>
          <a:xfrm>
            <a:off x="838080" y="4098240"/>
            <a:ext cx="5131080" cy="2075040"/>
          </a:xfrm>
          <a:prstGeom prst="rect">
            <a:avLst/>
          </a:prstGeom>
        </p:spPr>
        <p:txBody>
          <a:bodyPr lIns="0" rIns="0" tIns="0" bIns="0">
            <a:normAutofit/>
          </a:bodyPr>
          <a:p>
            <a:endParaRPr b="0" lang="en-US" sz="2800" spc="-1" strike="noStrike">
              <a:solidFill>
                <a:srgbClr val="000000"/>
              </a:solidFill>
              <a:latin typeface="Calibri"/>
            </a:endParaRPr>
          </a:p>
        </p:txBody>
      </p:sp>
      <p:sp>
        <p:nvSpPr>
          <p:cNvPr id="74" name="PlaceHolder 5"/>
          <p:cNvSpPr>
            <a:spLocks noGrp="1"/>
          </p:cNvSpPr>
          <p:nvPr>
            <p:ph type="body"/>
          </p:nvPr>
        </p:nvSpPr>
        <p:spPr>
          <a:xfrm>
            <a:off x="6226200" y="4098240"/>
            <a:ext cx="5131080" cy="207504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838080" y="365040"/>
            <a:ext cx="10515240" cy="1325160"/>
          </a:xfrm>
          <a:prstGeom prst="rect">
            <a:avLst/>
          </a:prstGeom>
        </p:spPr>
        <p:txBody>
          <a:bodyPr lIns="0" rIns="0" tIns="0" bIns="0" anchor="ctr"/>
          <a:p>
            <a:endParaRPr b="0" lang="en-US" sz="1800" spc="-1" strike="noStrike">
              <a:solidFill>
                <a:srgbClr val="000000"/>
              </a:solidFill>
              <a:latin typeface="Calibri"/>
            </a:endParaRPr>
          </a:p>
        </p:txBody>
      </p:sp>
      <p:sp>
        <p:nvSpPr>
          <p:cNvPr id="76" name="PlaceHolder 2"/>
          <p:cNvSpPr>
            <a:spLocks noGrp="1"/>
          </p:cNvSpPr>
          <p:nvPr>
            <p:ph type="body"/>
          </p:nvPr>
        </p:nvSpPr>
        <p:spPr>
          <a:xfrm>
            <a:off x="838080" y="1825560"/>
            <a:ext cx="3385800" cy="2075040"/>
          </a:xfrm>
          <a:prstGeom prst="rect">
            <a:avLst/>
          </a:prstGeom>
        </p:spPr>
        <p:txBody>
          <a:bodyPr lIns="0" rIns="0" tIns="0" bIns="0">
            <a:normAutofit/>
          </a:bodyPr>
          <a:p>
            <a:endParaRPr b="0" lang="en-US" sz="2800" spc="-1" strike="noStrike">
              <a:solidFill>
                <a:srgbClr val="000000"/>
              </a:solidFill>
              <a:latin typeface="Calibri"/>
            </a:endParaRPr>
          </a:p>
        </p:txBody>
      </p:sp>
      <p:sp>
        <p:nvSpPr>
          <p:cNvPr id="77" name="PlaceHolder 3"/>
          <p:cNvSpPr>
            <a:spLocks noGrp="1"/>
          </p:cNvSpPr>
          <p:nvPr>
            <p:ph type="body"/>
          </p:nvPr>
        </p:nvSpPr>
        <p:spPr>
          <a:xfrm>
            <a:off x="4393440" y="1825560"/>
            <a:ext cx="3385800" cy="2075040"/>
          </a:xfrm>
          <a:prstGeom prst="rect">
            <a:avLst/>
          </a:prstGeom>
        </p:spPr>
        <p:txBody>
          <a:bodyPr lIns="0" rIns="0" tIns="0" bIns="0">
            <a:normAutofit/>
          </a:bodyPr>
          <a:p>
            <a:endParaRPr b="0" lang="en-US" sz="2800" spc="-1" strike="noStrike">
              <a:solidFill>
                <a:srgbClr val="000000"/>
              </a:solidFill>
              <a:latin typeface="Calibri"/>
            </a:endParaRPr>
          </a:p>
        </p:txBody>
      </p:sp>
      <p:sp>
        <p:nvSpPr>
          <p:cNvPr id="78" name="PlaceHolder 4"/>
          <p:cNvSpPr>
            <a:spLocks noGrp="1"/>
          </p:cNvSpPr>
          <p:nvPr>
            <p:ph type="body"/>
          </p:nvPr>
        </p:nvSpPr>
        <p:spPr>
          <a:xfrm>
            <a:off x="7949160" y="1825560"/>
            <a:ext cx="3385800" cy="2075040"/>
          </a:xfrm>
          <a:prstGeom prst="rect">
            <a:avLst/>
          </a:prstGeom>
        </p:spPr>
        <p:txBody>
          <a:bodyPr lIns="0" rIns="0" tIns="0" bIns="0">
            <a:normAutofit/>
          </a:bodyPr>
          <a:p>
            <a:endParaRPr b="0" lang="en-US" sz="2800" spc="-1" strike="noStrike">
              <a:solidFill>
                <a:srgbClr val="000000"/>
              </a:solidFill>
              <a:latin typeface="Calibri"/>
            </a:endParaRPr>
          </a:p>
        </p:txBody>
      </p:sp>
      <p:sp>
        <p:nvSpPr>
          <p:cNvPr id="79" name="PlaceHolder 5"/>
          <p:cNvSpPr>
            <a:spLocks noGrp="1"/>
          </p:cNvSpPr>
          <p:nvPr>
            <p:ph type="body"/>
          </p:nvPr>
        </p:nvSpPr>
        <p:spPr>
          <a:xfrm>
            <a:off x="838080" y="4098240"/>
            <a:ext cx="3385800" cy="2075040"/>
          </a:xfrm>
          <a:prstGeom prst="rect">
            <a:avLst/>
          </a:prstGeom>
        </p:spPr>
        <p:txBody>
          <a:bodyPr lIns="0" rIns="0" tIns="0" bIns="0">
            <a:normAutofit/>
          </a:bodyPr>
          <a:p>
            <a:endParaRPr b="0" lang="en-US" sz="2800" spc="-1" strike="noStrike">
              <a:solidFill>
                <a:srgbClr val="000000"/>
              </a:solidFill>
              <a:latin typeface="Calibri"/>
            </a:endParaRPr>
          </a:p>
        </p:txBody>
      </p:sp>
      <p:sp>
        <p:nvSpPr>
          <p:cNvPr id="80" name="PlaceHolder 6"/>
          <p:cNvSpPr>
            <a:spLocks noGrp="1"/>
          </p:cNvSpPr>
          <p:nvPr>
            <p:ph type="body"/>
          </p:nvPr>
        </p:nvSpPr>
        <p:spPr>
          <a:xfrm>
            <a:off x="4393440" y="4098240"/>
            <a:ext cx="3385800" cy="2075040"/>
          </a:xfrm>
          <a:prstGeom prst="rect">
            <a:avLst/>
          </a:prstGeom>
        </p:spPr>
        <p:txBody>
          <a:bodyPr lIns="0" rIns="0" tIns="0" bIns="0">
            <a:normAutofit/>
          </a:bodyPr>
          <a:p>
            <a:endParaRPr b="0" lang="en-US" sz="2800" spc="-1" strike="noStrike">
              <a:solidFill>
                <a:srgbClr val="000000"/>
              </a:solidFill>
              <a:latin typeface="Calibri"/>
            </a:endParaRPr>
          </a:p>
        </p:txBody>
      </p:sp>
      <p:sp>
        <p:nvSpPr>
          <p:cNvPr id="81" name="PlaceHolder 7"/>
          <p:cNvSpPr>
            <a:spLocks noGrp="1"/>
          </p:cNvSpPr>
          <p:nvPr>
            <p:ph type="body"/>
          </p:nvPr>
        </p:nvSpPr>
        <p:spPr>
          <a:xfrm>
            <a:off x="7949160" y="4098240"/>
            <a:ext cx="3385800" cy="207504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838080" y="365040"/>
            <a:ext cx="10515240" cy="1325160"/>
          </a:xfrm>
          <a:prstGeom prst="rect">
            <a:avLst/>
          </a:prstGeom>
        </p:spPr>
        <p:txBody>
          <a:bodyPr lIns="0" rIns="0" tIns="0" bIns="0" anchor="ctr"/>
          <a:p>
            <a:endParaRPr b="0" lang="en-US" sz="1800" spc="-1" strike="noStrike">
              <a:solidFill>
                <a:srgbClr val="000000"/>
              </a:solidFill>
              <a:latin typeface="Calibri"/>
            </a:endParaRPr>
          </a:p>
        </p:txBody>
      </p:sp>
      <p:sp>
        <p:nvSpPr>
          <p:cNvPr id="8" name="PlaceHolder 2"/>
          <p:cNvSpPr>
            <a:spLocks noGrp="1"/>
          </p:cNvSpPr>
          <p:nvPr>
            <p:ph type="body"/>
          </p:nvPr>
        </p:nvSpPr>
        <p:spPr>
          <a:xfrm>
            <a:off x="838080" y="1825560"/>
            <a:ext cx="10515240" cy="435096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838080" y="365040"/>
            <a:ext cx="10515240" cy="1325160"/>
          </a:xfrm>
          <a:prstGeom prst="rect">
            <a:avLst/>
          </a:prstGeom>
        </p:spPr>
        <p:txBody>
          <a:bodyPr lIns="0" rIns="0" tIns="0" bIns="0" anchor="ctr"/>
          <a:p>
            <a:endParaRPr b="0" lang="en-US" sz="1800" spc="-1" strike="noStrike">
              <a:solidFill>
                <a:srgbClr val="000000"/>
              </a:solidFill>
              <a:latin typeface="Calibri"/>
            </a:endParaRPr>
          </a:p>
        </p:txBody>
      </p:sp>
      <p:sp>
        <p:nvSpPr>
          <p:cNvPr id="10" name="PlaceHolder 2"/>
          <p:cNvSpPr>
            <a:spLocks noGrp="1"/>
          </p:cNvSpPr>
          <p:nvPr>
            <p:ph type="body"/>
          </p:nvPr>
        </p:nvSpPr>
        <p:spPr>
          <a:xfrm>
            <a:off x="838080" y="1825560"/>
            <a:ext cx="5131080" cy="4350960"/>
          </a:xfrm>
          <a:prstGeom prst="rect">
            <a:avLst/>
          </a:prstGeom>
        </p:spPr>
        <p:txBody>
          <a:bodyPr lIns="0" rIns="0" tIns="0" bIns="0">
            <a:normAutofit/>
          </a:bodyPr>
          <a:p>
            <a:endParaRPr b="0" lang="en-US" sz="2800" spc="-1" strike="noStrike">
              <a:solidFill>
                <a:srgbClr val="000000"/>
              </a:solidFill>
              <a:latin typeface="Calibri"/>
            </a:endParaRPr>
          </a:p>
        </p:txBody>
      </p:sp>
      <p:sp>
        <p:nvSpPr>
          <p:cNvPr id="11" name="PlaceHolder 3"/>
          <p:cNvSpPr>
            <a:spLocks noGrp="1"/>
          </p:cNvSpPr>
          <p:nvPr>
            <p:ph type="body"/>
          </p:nvPr>
        </p:nvSpPr>
        <p:spPr>
          <a:xfrm>
            <a:off x="6226200" y="1825560"/>
            <a:ext cx="5131080" cy="435096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838080" y="365040"/>
            <a:ext cx="10515240" cy="1325160"/>
          </a:xfrm>
          <a:prstGeom prst="rect">
            <a:avLst/>
          </a:prstGeom>
        </p:spPr>
        <p:txBody>
          <a:bodyPr lIns="0" rIns="0" tIns="0" bIns="0" anchor="ctr"/>
          <a:p>
            <a:endParaRPr b="0" lang="en-US" sz="1800" spc="-1" strike="noStrike">
              <a:solidFill>
                <a:srgbClr val="000000"/>
              </a:solidFill>
              <a:latin typeface="Calibri"/>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838080" y="365040"/>
            <a:ext cx="10515240" cy="614412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838080" y="365040"/>
            <a:ext cx="10515240" cy="1325160"/>
          </a:xfrm>
          <a:prstGeom prst="rect">
            <a:avLst/>
          </a:prstGeom>
        </p:spPr>
        <p:txBody>
          <a:bodyPr lIns="0" rIns="0" tIns="0" bIns="0" anchor="ctr"/>
          <a:p>
            <a:endParaRPr b="0" lang="en-US" sz="1800" spc="-1" strike="noStrike">
              <a:solidFill>
                <a:srgbClr val="000000"/>
              </a:solidFill>
              <a:latin typeface="Calibri"/>
            </a:endParaRPr>
          </a:p>
        </p:txBody>
      </p:sp>
      <p:sp>
        <p:nvSpPr>
          <p:cNvPr id="15" name="PlaceHolder 2"/>
          <p:cNvSpPr>
            <a:spLocks noGrp="1"/>
          </p:cNvSpPr>
          <p:nvPr>
            <p:ph type="body"/>
          </p:nvPr>
        </p:nvSpPr>
        <p:spPr>
          <a:xfrm>
            <a:off x="838080" y="1825560"/>
            <a:ext cx="5131080" cy="2075040"/>
          </a:xfrm>
          <a:prstGeom prst="rect">
            <a:avLst/>
          </a:prstGeom>
        </p:spPr>
        <p:txBody>
          <a:bodyPr lIns="0" rIns="0" tIns="0" bIns="0">
            <a:normAutofit/>
          </a:bodyPr>
          <a:p>
            <a:endParaRPr b="0" lang="en-US" sz="2800" spc="-1" strike="noStrike">
              <a:solidFill>
                <a:srgbClr val="000000"/>
              </a:solidFill>
              <a:latin typeface="Calibri"/>
            </a:endParaRPr>
          </a:p>
        </p:txBody>
      </p:sp>
      <p:sp>
        <p:nvSpPr>
          <p:cNvPr id="16" name="PlaceHolder 3"/>
          <p:cNvSpPr>
            <a:spLocks noGrp="1"/>
          </p:cNvSpPr>
          <p:nvPr>
            <p:ph type="body"/>
          </p:nvPr>
        </p:nvSpPr>
        <p:spPr>
          <a:xfrm>
            <a:off x="6226200" y="1825560"/>
            <a:ext cx="5131080" cy="4350960"/>
          </a:xfrm>
          <a:prstGeom prst="rect">
            <a:avLst/>
          </a:prstGeom>
        </p:spPr>
        <p:txBody>
          <a:bodyPr lIns="0" rIns="0" tIns="0" bIns="0">
            <a:normAutofit/>
          </a:bodyPr>
          <a:p>
            <a:endParaRPr b="0" lang="en-US" sz="2800" spc="-1" strike="noStrike">
              <a:solidFill>
                <a:srgbClr val="000000"/>
              </a:solidFill>
              <a:latin typeface="Calibri"/>
            </a:endParaRPr>
          </a:p>
        </p:txBody>
      </p:sp>
      <p:sp>
        <p:nvSpPr>
          <p:cNvPr id="17" name="PlaceHolder 4"/>
          <p:cNvSpPr>
            <a:spLocks noGrp="1"/>
          </p:cNvSpPr>
          <p:nvPr>
            <p:ph type="body"/>
          </p:nvPr>
        </p:nvSpPr>
        <p:spPr>
          <a:xfrm>
            <a:off x="838080" y="4098240"/>
            <a:ext cx="5131080" cy="207504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838080" y="365040"/>
            <a:ext cx="10515240" cy="1325160"/>
          </a:xfrm>
          <a:prstGeom prst="rect">
            <a:avLst/>
          </a:prstGeom>
        </p:spPr>
        <p:txBody>
          <a:bodyPr lIns="0" rIns="0" tIns="0" bIns="0" anchor="ctr"/>
          <a:p>
            <a:endParaRPr b="0" lang="en-US" sz="1800" spc="-1" strike="noStrike">
              <a:solidFill>
                <a:srgbClr val="000000"/>
              </a:solidFill>
              <a:latin typeface="Calibri"/>
            </a:endParaRPr>
          </a:p>
        </p:txBody>
      </p:sp>
      <p:sp>
        <p:nvSpPr>
          <p:cNvPr id="19" name="PlaceHolder 2"/>
          <p:cNvSpPr>
            <a:spLocks noGrp="1"/>
          </p:cNvSpPr>
          <p:nvPr>
            <p:ph type="body"/>
          </p:nvPr>
        </p:nvSpPr>
        <p:spPr>
          <a:xfrm>
            <a:off x="838080" y="1825560"/>
            <a:ext cx="5131080" cy="4350960"/>
          </a:xfrm>
          <a:prstGeom prst="rect">
            <a:avLst/>
          </a:prstGeom>
        </p:spPr>
        <p:txBody>
          <a:bodyPr lIns="0" rIns="0" tIns="0" bIns="0">
            <a:normAutofit/>
          </a:bodyPr>
          <a:p>
            <a:endParaRPr b="0" lang="en-US" sz="2800" spc="-1" strike="noStrike">
              <a:solidFill>
                <a:srgbClr val="000000"/>
              </a:solidFill>
              <a:latin typeface="Calibri"/>
            </a:endParaRPr>
          </a:p>
        </p:txBody>
      </p:sp>
      <p:sp>
        <p:nvSpPr>
          <p:cNvPr id="20" name="PlaceHolder 3"/>
          <p:cNvSpPr>
            <a:spLocks noGrp="1"/>
          </p:cNvSpPr>
          <p:nvPr>
            <p:ph type="body"/>
          </p:nvPr>
        </p:nvSpPr>
        <p:spPr>
          <a:xfrm>
            <a:off x="6226200" y="1825560"/>
            <a:ext cx="5131080" cy="2075040"/>
          </a:xfrm>
          <a:prstGeom prst="rect">
            <a:avLst/>
          </a:prstGeom>
        </p:spPr>
        <p:txBody>
          <a:bodyPr lIns="0" rIns="0" tIns="0" bIns="0">
            <a:normAutofit/>
          </a:bodyPr>
          <a:p>
            <a:endParaRPr b="0" lang="en-US" sz="2800" spc="-1" strike="noStrike">
              <a:solidFill>
                <a:srgbClr val="000000"/>
              </a:solidFill>
              <a:latin typeface="Calibri"/>
            </a:endParaRPr>
          </a:p>
        </p:txBody>
      </p:sp>
      <p:sp>
        <p:nvSpPr>
          <p:cNvPr id="21" name="PlaceHolder 4"/>
          <p:cNvSpPr>
            <a:spLocks noGrp="1"/>
          </p:cNvSpPr>
          <p:nvPr>
            <p:ph type="body"/>
          </p:nvPr>
        </p:nvSpPr>
        <p:spPr>
          <a:xfrm>
            <a:off x="6226200" y="4098240"/>
            <a:ext cx="5131080" cy="207504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838080" y="365040"/>
            <a:ext cx="10515240" cy="1325160"/>
          </a:xfrm>
          <a:prstGeom prst="rect">
            <a:avLst/>
          </a:prstGeom>
        </p:spPr>
        <p:txBody>
          <a:bodyPr lIns="0" rIns="0" tIns="0" bIns="0" anchor="ctr"/>
          <a:p>
            <a:endParaRPr b="0" lang="en-US" sz="1800" spc="-1" strike="noStrike">
              <a:solidFill>
                <a:srgbClr val="000000"/>
              </a:solidFill>
              <a:latin typeface="Calibri"/>
            </a:endParaRPr>
          </a:p>
        </p:txBody>
      </p:sp>
      <p:sp>
        <p:nvSpPr>
          <p:cNvPr id="23" name="PlaceHolder 2"/>
          <p:cNvSpPr>
            <a:spLocks noGrp="1"/>
          </p:cNvSpPr>
          <p:nvPr>
            <p:ph type="body"/>
          </p:nvPr>
        </p:nvSpPr>
        <p:spPr>
          <a:xfrm>
            <a:off x="838080" y="1825560"/>
            <a:ext cx="5131080" cy="2075040"/>
          </a:xfrm>
          <a:prstGeom prst="rect">
            <a:avLst/>
          </a:prstGeom>
        </p:spPr>
        <p:txBody>
          <a:bodyPr lIns="0" rIns="0" tIns="0" bIns="0">
            <a:normAutofit/>
          </a:bodyPr>
          <a:p>
            <a:endParaRPr b="0" lang="en-US" sz="2800" spc="-1" strike="noStrike">
              <a:solidFill>
                <a:srgbClr val="000000"/>
              </a:solidFill>
              <a:latin typeface="Calibri"/>
            </a:endParaRPr>
          </a:p>
        </p:txBody>
      </p:sp>
      <p:sp>
        <p:nvSpPr>
          <p:cNvPr id="24" name="PlaceHolder 3"/>
          <p:cNvSpPr>
            <a:spLocks noGrp="1"/>
          </p:cNvSpPr>
          <p:nvPr>
            <p:ph type="body"/>
          </p:nvPr>
        </p:nvSpPr>
        <p:spPr>
          <a:xfrm>
            <a:off x="6226200" y="1825560"/>
            <a:ext cx="5131080" cy="2075040"/>
          </a:xfrm>
          <a:prstGeom prst="rect">
            <a:avLst/>
          </a:prstGeom>
        </p:spPr>
        <p:txBody>
          <a:bodyPr lIns="0" rIns="0" tIns="0" bIns="0">
            <a:normAutofit/>
          </a:bodyPr>
          <a:p>
            <a:endParaRPr b="0" lang="en-US" sz="2800" spc="-1" strike="noStrike">
              <a:solidFill>
                <a:srgbClr val="000000"/>
              </a:solidFill>
              <a:latin typeface="Calibri"/>
            </a:endParaRPr>
          </a:p>
        </p:txBody>
      </p:sp>
      <p:sp>
        <p:nvSpPr>
          <p:cNvPr id="25" name="PlaceHolder 4"/>
          <p:cNvSpPr>
            <a:spLocks noGrp="1"/>
          </p:cNvSpPr>
          <p:nvPr>
            <p:ph type="body"/>
          </p:nvPr>
        </p:nvSpPr>
        <p:spPr>
          <a:xfrm>
            <a:off x="838080" y="4098240"/>
            <a:ext cx="10515240" cy="207504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1523880" y="1122480"/>
            <a:ext cx="9143640" cy="2387160"/>
          </a:xfrm>
          <a:prstGeom prst="rect">
            <a:avLst/>
          </a:prstGeom>
        </p:spPr>
        <p:txBody>
          <a:bodyPr anchor="b"/>
          <a:p>
            <a:pPr algn="ctr">
              <a:lnSpc>
                <a:spcPct val="90000"/>
              </a:lnSpc>
            </a:pPr>
            <a:r>
              <a:rPr b="0" lang="en-US" sz="6000" spc="-1" strike="noStrike">
                <a:solidFill>
                  <a:srgbClr val="000000"/>
                </a:solidFill>
                <a:latin typeface="Calibri Light"/>
              </a:rPr>
              <a:t>Click to edit Master title </a:t>
            </a:r>
            <a:r>
              <a:rPr b="0" lang="en-US" sz="6000" spc="-1" strike="noStrike">
                <a:solidFill>
                  <a:srgbClr val="000000"/>
                </a:solidFill>
                <a:latin typeface="Calibri Light"/>
              </a:rPr>
              <a:t>style</a:t>
            </a:r>
            <a:endParaRPr b="0" lang="en-US" sz="6000" spc="-1" strike="noStrike">
              <a:solidFill>
                <a:srgbClr val="000000"/>
              </a:solidFill>
              <a:latin typeface="Calibri"/>
            </a:endParaRPr>
          </a:p>
        </p:txBody>
      </p:sp>
      <p:sp>
        <p:nvSpPr>
          <p:cNvPr id="1" name="PlaceHolder 2"/>
          <p:cNvSpPr>
            <a:spLocks noGrp="1"/>
          </p:cNvSpPr>
          <p:nvPr>
            <p:ph type="dt"/>
          </p:nvPr>
        </p:nvSpPr>
        <p:spPr>
          <a:xfrm>
            <a:off x="838080" y="6356520"/>
            <a:ext cx="2742840" cy="364680"/>
          </a:xfrm>
          <a:prstGeom prst="rect">
            <a:avLst/>
          </a:prstGeom>
        </p:spPr>
        <p:txBody>
          <a:bodyPr anchor="ctr"/>
          <a:p>
            <a:pPr>
              <a:lnSpc>
                <a:spcPct val="100000"/>
              </a:lnSpc>
            </a:pPr>
            <a:fld id="{FACA6F1D-EB11-433F-B5FB-66728465AFBC}" type="datetime1">
              <a:rPr b="0" lang="en-US" sz="1200" spc="-1" strike="noStrike">
                <a:solidFill>
                  <a:srgbClr val="8b8b8b"/>
                </a:solidFill>
                <a:latin typeface="Calibri"/>
              </a:rPr>
              <a:t>06/13/2019</a:t>
            </a:fld>
            <a:endParaRPr b="0" lang="en-US" sz="1200" spc="-1" strike="noStrike">
              <a:latin typeface="Times New Roman"/>
            </a:endParaRPr>
          </a:p>
        </p:txBody>
      </p:sp>
      <p:sp>
        <p:nvSpPr>
          <p:cNvPr id="2" name="PlaceHolder 3"/>
          <p:cNvSpPr>
            <a:spLocks noGrp="1"/>
          </p:cNvSpPr>
          <p:nvPr>
            <p:ph type="ftr"/>
          </p:nvPr>
        </p:nvSpPr>
        <p:spPr>
          <a:xfrm>
            <a:off x="4038480" y="6356520"/>
            <a:ext cx="4114440" cy="364680"/>
          </a:xfrm>
          <a:prstGeom prst="rect">
            <a:avLst/>
          </a:prstGeom>
        </p:spPr>
        <p:txBody>
          <a:bodyPr anchor="ctr"/>
          <a:p>
            <a:endParaRPr b="0" lang="en-US" sz="2400" spc="-1" strike="noStrike">
              <a:latin typeface="Times New Roman"/>
            </a:endParaRPr>
          </a:p>
        </p:txBody>
      </p:sp>
      <p:sp>
        <p:nvSpPr>
          <p:cNvPr id="3" name="PlaceHolder 4"/>
          <p:cNvSpPr>
            <a:spLocks noGrp="1"/>
          </p:cNvSpPr>
          <p:nvPr>
            <p:ph type="sldNum"/>
          </p:nvPr>
        </p:nvSpPr>
        <p:spPr>
          <a:xfrm>
            <a:off x="8610480" y="6356520"/>
            <a:ext cx="2742840" cy="364680"/>
          </a:xfrm>
          <a:prstGeom prst="rect">
            <a:avLst/>
          </a:prstGeom>
        </p:spPr>
        <p:txBody>
          <a:bodyPr anchor="ctr"/>
          <a:p>
            <a:pPr algn="r">
              <a:lnSpc>
                <a:spcPct val="100000"/>
              </a:lnSpc>
            </a:pPr>
            <a:fld id="{B182C4E1-07FA-4DD3-8589-77F51C8E4C2D}" type="slidenum">
              <a:rPr b="0" lang="en-US" sz="1200" spc="-1" strike="noStrike">
                <a:solidFill>
                  <a:srgbClr val="8b8b8b"/>
                </a:solidFill>
                <a:latin typeface="Calibri"/>
              </a:rPr>
              <a:t>&lt;number&gt;</a:t>
            </a:fld>
            <a:endParaRPr b="0" lang="en-US" sz="1200" spc="-1" strike="noStrike">
              <a:latin typeface="Times New Roman"/>
            </a:endParaRPr>
          </a:p>
        </p:txBody>
      </p:sp>
      <p:sp>
        <p:nvSpPr>
          <p:cNvPr id="4" name="PlaceHolder 5"/>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2800" spc="-1" strike="noStrike">
                <a:solidFill>
                  <a:srgbClr val="000000"/>
                </a:solidFill>
                <a:latin typeface="Calibri"/>
              </a:rPr>
              <a:t>Click to edit the outline text format</a:t>
            </a:r>
            <a:endParaRPr b="0" lang="en-US" sz="2800" spc="-1" strike="noStrike">
              <a:solidFill>
                <a:srgbClr val="000000"/>
              </a:solidFill>
              <a:latin typeface="Calibri"/>
            </a:endParaRPr>
          </a:p>
          <a:p>
            <a:pPr lvl="1" marL="864000" indent="-324000">
              <a:spcBef>
                <a:spcPts val="1134"/>
              </a:spcBef>
              <a:buClr>
                <a:srgbClr val="000000"/>
              </a:buClr>
              <a:buSzPct val="75000"/>
              <a:buFont typeface="Symbol" charset="2"/>
              <a:buChar char=""/>
            </a:pPr>
            <a:r>
              <a:rPr b="0" lang="en-US" sz="2000" spc="-1" strike="noStrike">
                <a:solidFill>
                  <a:srgbClr val="000000"/>
                </a:solidFill>
                <a:latin typeface="Calibri"/>
              </a:rPr>
              <a:t>Second Outline Level</a:t>
            </a:r>
            <a:endParaRPr b="0" lang="en-US" sz="2000" spc="-1" strike="noStrike">
              <a:solidFill>
                <a:srgbClr val="000000"/>
              </a:solidFill>
              <a:latin typeface="Calibri"/>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Calibri"/>
              </a:rPr>
              <a:t>Third Outline Level</a:t>
            </a:r>
            <a:endParaRPr b="0" lang="en-US" sz="1800" spc="-1" strike="noStrike">
              <a:solidFill>
                <a:srgbClr val="000000"/>
              </a:solidFill>
              <a:latin typeface="Calibri"/>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Calibri"/>
              </a:rPr>
              <a:t>Fourth Outline Level</a:t>
            </a:r>
            <a:endParaRPr b="0" lang="en-US" sz="1800" spc="-1" strike="noStrike">
              <a:solidFill>
                <a:srgbClr val="000000"/>
              </a:solidFill>
              <a:latin typeface="Calibri"/>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Calibri"/>
              </a:rPr>
              <a:t>Fifth Outline Level</a:t>
            </a:r>
            <a:endParaRPr b="0" lang="en-US" sz="2000" spc="-1" strike="noStrike">
              <a:solidFill>
                <a:srgbClr val="000000"/>
              </a:solidFill>
              <a:latin typeface="Calibri"/>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Calibri"/>
              </a:rPr>
              <a:t>Sixth Outline Level</a:t>
            </a:r>
            <a:endParaRPr b="0" lang="en-US" sz="2000" spc="-1" strike="noStrike">
              <a:solidFill>
                <a:srgbClr val="000000"/>
              </a:solidFill>
              <a:latin typeface="Calibri"/>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Calibri"/>
              </a:rPr>
              <a:t>Seventh Outline Level</a:t>
            </a:r>
            <a:endParaRPr b="0" lang="en-US" sz="2000" spc="-1" strike="noStrike">
              <a:solidFill>
                <a:srgbClr val="000000"/>
              </a:solidFill>
              <a:latin typeface="Calibri"/>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1" name="PlaceHolder 1"/>
          <p:cNvSpPr>
            <a:spLocks noGrp="1"/>
          </p:cNvSpPr>
          <p:nvPr>
            <p:ph type="title"/>
          </p:nvPr>
        </p:nvSpPr>
        <p:spPr>
          <a:xfrm>
            <a:off x="838080" y="365040"/>
            <a:ext cx="10515240" cy="1325160"/>
          </a:xfrm>
          <a:prstGeom prst="rect">
            <a:avLst/>
          </a:prstGeom>
        </p:spPr>
        <p:txBody>
          <a:bodyPr anchor="ctr"/>
          <a:p>
            <a:pPr>
              <a:lnSpc>
                <a:spcPct val="90000"/>
              </a:lnSpc>
            </a:pPr>
            <a:r>
              <a:rPr b="0" lang="en-US" sz="4400" spc="-1" strike="noStrike">
                <a:solidFill>
                  <a:srgbClr val="000000"/>
                </a:solidFill>
                <a:latin typeface="Calibri Light"/>
              </a:rPr>
              <a:t>C</a:t>
            </a:r>
            <a:r>
              <a:rPr b="0" lang="en-US" sz="4400" spc="-1" strike="noStrike">
                <a:solidFill>
                  <a:srgbClr val="000000"/>
                </a:solidFill>
                <a:latin typeface="Calibri Light"/>
              </a:rPr>
              <a:t>l</a:t>
            </a:r>
            <a:r>
              <a:rPr b="0" lang="en-US" sz="4400" spc="-1" strike="noStrike">
                <a:solidFill>
                  <a:srgbClr val="000000"/>
                </a:solidFill>
                <a:latin typeface="Calibri Light"/>
              </a:rPr>
              <a:t>i</a:t>
            </a:r>
            <a:r>
              <a:rPr b="0" lang="en-US" sz="4400" spc="-1" strike="noStrike">
                <a:solidFill>
                  <a:srgbClr val="000000"/>
                </a:solidFill>
                <a:latin typeface="Calibri Light"/>
              </a:rPr>
              <a:t>c</a:t>
            </a:r>
            <a:r>
              <a:rPr b="0" lang="en-US" sz="4400" spc="-1" strike="noStrike">
                <a:solidFill>
                  <a:srgbClr val="000000"/>
                </a:solidFill>
                <a:latin typeface="Calibri Light"/>
              </a:rPr>
              <a:t>k</a:t>
            </a:r>
            <a:r>
              <a:rPr b="0" lang="en-US" sz="4400" spc="-1" strike="noStrike">
                <a:solidFill>
                  <a:srgbClr val="000000"/>
                </a:solidFill>
                <a:latin typeface="Calibri Light"/>
              </a:rPr>
              <a:t> </a:t>
            </a:r>
            <a:r>
              <a:rPr b="0" lang="en-US" sz="4400" spc="-1" strike="noStrike">
                <a:solidFill>
                  <a:srgbClr val="000000"/>
                </a:solidFill>
                <a:latin typeface="Calibri Light"/>
              </a:rPr>
              <a:t>t</a:t>
            </a:r>
            <a:r>
              <a:rPr b="0" lang="en-US" sz="4400" spc="-1" strike="noStrike">
                <a:solidFill>
                  <a:srgbClr val="000000"/>
                </a:solidFill>
                <a:latin typeface="Calibri Light"/>
              </a:rPr>
              <a:t>o</a:t>
            </a:r>
            <a:r>
              <a:rPr b="0" lang="en-US" sz="4400" spc="-1" strike="noStrike">
                <a:solidFill>
                  <a:srgbClr val="000000"/>
                </a:solidFill>
                <a:latin typeface="Calibri Light"/>
              </a:rPr>
              <a:t> </a:t>
            </a:r>
            <a:r>
              <a:rPr b="0" lang="en-US" sz="4400" spc="-1" strike="noStrike">
                <a:solidFill>
                  <a:srgbClr val="000000"/>
                </a:solidFill>
                <a:latin typeface="Calibri Light"/>
              </a:rPr>
              <a:t>e</a:t>
            </a:r>
            <a:r>
              <a:rPr b="0" lang="en-US" sz="4400" spc="-1" strike="noStrike">
                <a:solidFill>
                  <a:srgbClr val="000000"/>
                </a:solidFill>
                <a:latin typeface="Calibri Light"/>
              </a:rPr>
              <a:t>d</a:t>
            </a:r>
            <a:r>
              <a:rPr b="0" lang="en-US" sz="4400" spc="-1" strike="noStrike">
                <a:solidFill>
                  <a:srgbClr val="000000"/>
                </a:solidFill>
                <a:latin typeface="Calibri Light"/>
              </a:rPr>
              <a:t>i</a:t>
            </a:r>
            <a:r>
              <a:rPr b="0" lang="en-US" sz="4400" spc="-1" strike="noStrike">
                <a:solidFill>
                  <a:srgbClr val="000000"/>
                </a:solidFill>
                <a:latin typeface="Calibri Light"/>
              </a:rPr>
              <a:t>t </a:t>
            </a:r>
            <a:r>
              <a:rPr b="0" lang="en-US" sz="4400" spc="-1" strike="noStrike">
                <a:solidFill>
                  <a:srgbClr val="000000"/>
                </a:solidFill>
                <a:latin typeface="Calibri Light"/>
              </a:rPr>
              <a:t>M</a:t>
            </a:r>
            <a:r>
              <a:rPr b="0" lang="en-US" sz="4400" spc="-1" strike="noStrike">
                <a:solidFill>
                  <a:srgbClr val="000000"/>
                </a:solidFill>
                <a:latin typeface="Calibri Light"/>
              </a:rPr>
              <a:t>a</a:t>
            </a:r>
            <a:r>
              <a:rPr b="0" lang="en-US" sz="4400" spc="-1" strike="noStrike">
                <a:solidFill>
                  <a:srgbClr val="000000"/>
                </a:solidFill>
                <a:latin typeface="Calibri Light"/>
              </a:rPr>
              <a:t>s</a:t>
            </a:r>
            <a:r>
              <a:rPr b="0" lang="en-US" sz="4400" spc="-1" strike="noStrike">
                <a:solidFill>
                  <a:srgbClr val="000000"/>
                </a:solidFill>
                <a:latin typeface="Calibri Light"/>
              </a:rPr>
              <a:t>t</a:t>
            </a:r>
            <a:r>
              <a:rPr b="0" lang="en-US" sz="4400" spc="-1" strike="noStrike">
                <a:solidFill>
                  <a:srgbClr val="000000"/>
                </a:solidFill>
                <a:latin typeface="Calibri Light"/>
              </a:rPr>
              <a:t>e</a:t>
            </a:r>
            <a:r>
              <a:rPr b="0" lang="en-US" sz="4400" spc="-1" strike="noStrike">
                <a:solidFill>
                  <a:srgbClr val="000000"/>
                </a:solidFill>
                <a:latin typeface="Calibri Light"/>
              </a:rPr>
              <a:t>r</a:t>
            </a:r>
            <a:r>
              <a:rPr b="0" lang="en-US" sz="4400" spc="-1" strike="noStrike">
                <a:solidFill>
                  <a:srgbClr val="000000"/>
                </a:solidFill>
                <a:latin typeface="Calibri Light"/>
              </a:rPr>
              <a:t> </a:t>
            </a:r>
            <a:r>
              <a:rPr b="0" lang="en-US" sz="4400" spc="-1" strike="noStrike">
                <a:solidFill>
                  <a:srgbClr val="000000"/>
                </a:solidFill>
                <a:latin typeface="Calibri Light"/>
              </a:rPr>
              <a:t>t</a:t>
            </a:r>
            <a:r>
              <a:rPr b="0" lang="en-US" sz="4400" spc="-1" strike="noStrike">
                <a:solidFill>
                  <a:srgbClr val="000000"/>
                </a:solidFill>
                <a:latin typeface="Calibri Light"/>
              </a:rPr>
              <a:t>i</a:t>
            </a:r>
            <a:r>
              <a:rPr b="0" lang="en-US" sz="4400" spc="-1" strike="noStrike">
                <a:solidFill>
                  <a:srgbClr val="000000"/>
                </a:solidFill>
                <a:latin typeface="Calibri Light"/>
              </a:rPr>
              <a:t>t</a:t>
            </a:r>
            <a:r>
              <a:rPr b="0" lang="en-US" sz="4400" spc="-1" strike="noStrike">
                <a:solidFill>
                  <a:srgbClr val="000000"/>
                </a:solidFill>
                <a:latin typeface="Calibri Light"/>
              </a:rPr>
              <a:t>l</a:t>
            </a:r>
            <a:r>
              <a:rPr b="0" lang="en-US" sz="4400" spc="-1" strike="noStrike">
                <a:solidFill>
                  <a:srgbClr val="000000"/>
                </a:solidFill>
                <a:latin typeface="Calibri Light"/>
              </a:rPr>
              <a:t>e</a:t>
            </a:r>
            <a:r>
              <a:rPr b="0" lang="en-US" sz="4400" spc="-1" strike="noStrike">
                <a:solidFill>
                  <a:srgbClr val="000000"/>
                </a:solidFill>
                <a:latin typeface="Calibri Light"/>
              </a:rPr>
              <a:t> </a:t>
            </a:r>
            <a:r>
              <a:rPr b="0" lang="en-US" sz="4400" spc="-1" strike="noStrike">
                <a:solidFill>
                  <a:srgbClr val="000000"/>
                </a:solidFill>
                <a:latin typeface="Calibri Light"/>
              </a:rPr>
              <a:t>s</a:t>
            </a:r>
            <a:r>
              <a:rPr b="0" lang="en-US" sz="4400" spc="-1" strike="noStrike">
                <a:solidFill>
                  <a:srgbClr val="000000"/>
                </a:solidFill>
                <a:latin typeface="Calibri Light"/>
              </a:rPr>
              <a:t>t</a:t>
            </a:r>
            <a:r>
              <a:rPr b="0" lang="en-US" sz="4400" spc="-1" strike="noStrike">
                <a:solidFill>
                  <a:srgbClr val="000000"/>
                </a:solidFill>
                <a:latin typeface="Calibri Light"/>
              </a:rPr>
              <a:t>y</a:t>
            </a:r>
            <a:r>
              <a:rPr b="0" lang="en-US" sz="4400" spc="-1" strike="noStrike">
                <a:solidFill>
                  <a:srgbClr val="000000"/>
                </a:solidFill>
                <a:latin typeface="Calibri Light"/>
              </a:rPr>
              <a:t>l</a:t>
            </a:r>
            <a:r>
              <a:rPr b="0" lang="en-US" sz="4400" spc="-1" strike="noStrike">
                <a:solidFill>
                  <a:srgbClr val="000000"/>
                </a:solidFill>
                <a:latin typeface="Calibri Light"/>
              </a:rPr>
              <a:t>e</a:t>
            </a:r>
            <a:endParaRPr b="0" lang="en-US" sz="4400" spc="-1" strike="noStrike">
              <a:solidFill>
                <a:srgbClr val="000000"/>
              </a:solidFill>
              <a:latin typeface="Calibri"/>
            </a:endParaRPr>
          </a:p>
        </p:txBody>
      </p:sp>
      <p:sp>
        <p:nvSpPr>
          <p:cNvPr id="42" name="PlaceHolder 2"/>
          <p:cNvSpPr>
            <a:spLocks noGrp="1"/>
          </p:cNvSpPr>
          <p:nvPr>
            <p:ph type="body"/>
          </p:nvPr>
        </p:nvSpPr>
        <p:spPr>
          <a:xfrm>
            <a:off x="838080" y="1825560"/>
            <a:ext cx="10515240" cy="4350960"/>
          </a:xfrm>
          <a:prstGeom prst="rect">
            <a:avLst/>
          </a:prstGeom>
        </p:spPr>
        <p:txBody>
          <a:bodyPr/>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Edit Master text styles</a:t>
            </a:r>
            <a:endParaRPr b="0" lang="en-US" sz="2800" spc="-1" strike="noStrike">
              <a:solidFill>
                <a:srgbClr val="000000"/>
              </a:solidFill>
              <a:latin typeface="Calibri"/>
            </a:endParaRPr>
          </a:p>
          <a:p>
            <a:pPr lvl="1" marL="685800" indent="-228240">
              <a:lnSpc>
                <a:spcPct val="90000"/>
              </a:lnSpc>
              <a:spcBef>
                <a:spcPts val="499"/>
              </a:spcBef>
              <a:buClr>
                <a:srgbClr val="000000"/>
              </a:buClr>
              <a:buFont typeface="Arial"/>
              <a:buChar char="•"/>
            </a:pPr>
            <a:r>
              <a:rPr b="0" lang="en-US" sz="2400" spc="-1" strike="noStrike">
                <a:solidFill>
                  <a:srgbClr val="000000"/>
                </a:solidFill>
                <a:latin typeface="Calibri"/>
              </a:rPr>
              <a:t>Second level</a:t>
            </a:r>
            <a:endParaRPr b="0" lang="en-US" sz="2400" spc="-1" strike="noStrike">
              <a:solidFill>
                <a:srgbClr val="000000"/>
              </a:solidFill>
              <a:latin typeface="Calibri"/>
            </a:endParaRPr>
          </a:p>
          <a:p>
            <a:pPr lvl="2" marL="1143000" indent="-228240">
              <a:lnSpc>
                <a:spcPct val="90000"/>
              </a:lnSpc>
              <a:spcBef>
                <a:spcPts val="499"/>
              </a:spcBef>
              <a:buClr>
                <a:srgbClr val="000000"/>
              </a:buClr>
              <a:buFont typeface="Arial"/>
              <a:buChar char="•"/>
            </a:pPr>
            <a:r>
              <a:rPr b="0" lang="en-US" sz="2000" spc="-1" strike="noStrike">
                <a:solidFill>
                  <a:srgbClr val="000000"/>
                </a:solidFill>
                <a:latin typeface="Calibri"/>
              </a:rPr>
              <a:t>Third level</a:t>
            </a:r>
            <a:endParaRPr b="0" lang="en-US" sz="2000" spc="-1" strike="noStrike">
              <a:solidFill>
                <a:srgbClr val="000000"/>
              </a:solidFill>
              <a:latin typeface="Calibri"/>
            </a:endParaRPr>
          </a:p>
          <a:p>
            <a:pPr lvl="3" marL="1600200" indent="-228240">
              <a:lnSpc>
                <a:spcPct val="90000"/>
              </a:lnSpc>
              <a:spcBef>
                <a:spcPts val="499"/>
              </a:spcBef>
              <a:buClr>
                <a:srgbClr val="000000"/>
              </a:buClr>
              <a:buFont typeface="Arial"/>
              <a:buChar char="•"/>
            </a:pPr>
            <a:r>
              <a:rPr b="0" lang="en-US" sz="1800" spc="-1" strike="noStrike">
                <a:solidFill>
                  <a:srgbClr val="000000"/>
                </a:solidFill>
                <a:latin typeface="Calibri"/>
              </a:rPr>
              <a:t>Fourth level</a:t>
            </a:r>
            <a:endParaRPr b="0" lang="en-US" sz="1800" spc="-1" strike="noStrike">
              <a:solidFill>
                <a:srgbClr val="000000"/>
              </a:solidFill>
              <a:latin typeface="Calibri"/>
            </a:endParaRPr>
          </a:p>
          <a:p>
            <a:pPr lvl="4" marL="2057400" indent="-228240">
              <a:lnSpc>
                <a:spcPct val="90000"/>
              </a:lnSpc>
              <a:spcBef>
                <a:spcPts val="499"/>
              </a:spcBef>
              <a:buClr>
                <a:srgbClr val="000000"/>
              </a:buClr>
              <a:buFont typeface="Arial"/>
              <a:buChar char="•"/>
            </a:pPr>
            <a:r>
              <a:rPr b="0" lang="en-US" sz="1800" spc="-1" strike="noStrike">
                <a:solidFill>
                  <a:srgbClr val="000000"/>
                </a:solidFill>
                <a:latin typeface="Calibri"/>
              </a:rPr>
              <a:t>Fifth level</a:t>
            </a:r>
            <a:endParaRPr b="0" lang="en-US" sz="1800" spc="-1" strike="noStrike">
              <a:solidFill>
                <a:srgbClr val="000000"/>
              </a:solidFill>
              <a:latin typeface="Calibri"/>
            </a:endParaRPr>
          </a:p>
        </p:txBody>
      </p:sp>
      <p:sp>
        <p:nvSpPr>
          <p:cNvPr id="43" name="PlaceHolder 3"/>
          <p:cNvSpPr>
            <a:spLocks noGrp="1"/>
          </p:cNvSpPr>
          <p:nvPr>
            <p:ph type="dt"/>
          </p:nvPr>
        </p:nvSpPr>
        <p:spPr>
          <a:xfrm>
            <a:off x="838080" y="6356520"/>
            <a:ext cx="2742840" cy="364680"/>
          </a:xfrm>
          <a:prstGeom prst="rect">
            <a:avLst/>
          </a:prstGeom>
        </p:spPr>
        <p:txBody>
          <a:bodyPr anchor="ctr"/>
          <a:p>
            <a:pPr>
              <a:lnSpc>
                <a:spcPct val="100000"/>
              </a:lnSpc>
            </a:pPr>
            <a:fld id="{01A3CF47-0F93-4C19-9717-B7CFF81C177C}" type="datetime1">
              <a:rPr b="0" lang="en-US" sz="1200" spc="-1" strike="noStrike">
                <a:solidFill>
                  <a:srgbClr val="8b8b8b"/>
                </a:solidFill>
                <a:latin typeface="Calibri"/>
              </a:rPr>
              <a:t>06/13/2019</a:t>
            </a:fld>
            <a:endParaRPr b="0" lang="en-US" sz="1200" spc="-1" strike="noStrike">
              <a:latin typeface="Times New Roman"/>
            </a:endParaRPr>
          </a:p>
        </p:txBody>
      </p:sp>
      <p:sp>
        <p:nvSpPr>
          <p:cNvPr id="44" name="PlaceHolder 4"/>
          <p:cNvSpPr>
            <a:spLocks noGrp="1"/>
          </p:cNvSpPr>
          <p:nvPr>
            <p:ph type="ftr"/>
          </p:nvPr>
        </p:nvSpPr>
        <p:spPr>
          <a:xfrm>
            <a:off x="4038480" y="6356520"/>
            <a:ext cx="4114440" cy="364680"/>
          </a:xfrm>
          <a:prstGeom prst="rect">
            <a:avLst/>
          </a:prstGeom>
        </p:spPr>
        <p:txBody>
          <a:bodyPr anchor="ctr"/>
          <a:p>
            <a:endParaRPr b="0" lang="en-US" sz="2400" spc="-1" strike="noStrike">
              <a:latin typeface="Times New Roman"/>
            </a:endParaRPr>
          </a:p>
        </p:txBody>
      </p:sp>
      <p:sp>
        <p:nvSpPr>
          <p:cNvPr id="45" name="PlaceHolder 5"/>
          <p:cNvSpPr>
            <a:spLocks noGrp="1"/>
          </p:cNvSpPr>
          <p:nvPr>
            <p:ph type="sldNum"/>
          </p:nvPr>
        </p:nvSpPr>
        <p:spPr>
          <a:xfrm>
            <a:off x="8610480" y="6356520"/>
            <a:ext cx="2742840" cy="364680"/>
          </a:xfrm>
          <a:prstGeom prst="rect">
            <a:avLst/>
          </a:prstGeom>
        </p:spPr>
        <p:txBody>
          <a:bodyPr anchor="ctr"/>
          <a:p>
            <a:pPr algn="r">
              <a:lnSpc>
                <a:spcPct val="100000"/>
              </a:lnSpc>
            </a:pPr>
            <a:fld id="{9AC9516F-BFA3-4C13-8DD4-A60ED954DF4E}" type="slidenum">
              <a:rPr b="0" lang="en-US" sz="1200" spc="-1" strike="noStrike">
                <a:solidFill>
                  <a:srgbClr val="8b8b8b"/>
                </a:solidFill>
                <a:latin typeface="Calibri"/>
              </a:rPr>
              <a:t>1</a:t>
            </a:fld>
            <a:endParaRPr b="0" lang="en-US" sz="12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00.xml.rels><?xml version="1.0" encoding="UTF-8"?>
<Relationships xmlns="http://schemas.openxmlformats.org/package/2006/relationships"><Relationship Id="rId1" Type="http://schemas.openxmlformats.org/officeDocument/2006/relationships/image" Target="../media/image49.png"/><Relationship Id="rId2" Type="http://schemas.openxmlformats.org/officeDocument/2006/relationships/slideLayout" Target="../slideLayouts/slideLayout13.xml"/>
</Relationships>
</file>

<file path=ppt/slides/_rels/slide101.xml.rels><?xml version="1.0" encoding="UTF-8"?>
<Relationships xmlns="http://schemas.openxmlformats.org/package/2006/relationships"><Relationship Id="rId1" Type="http://schemas.openxmlformats.org/officeDocument/2006/relationships/image" Target="../media/image50.png"/><Relationship Id="rId2" Type="http://schemas.openxmlformats.org/officeDocument/2006/relationships/slideLayout" Target="../slideLayouts/slideLayout13.xml"/>
</Relationships>
</file>

<file path=ppt/slides/_rels/slide102.xml.rels><?xml version="1.0" encoding="UTF-8"?>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13.xml"/>
</Relationships>
</file>

<file path=ppt/slides/_rels/slide103.xml.rels><?xml version="1.0" encoding="UTF-8"?>
<Relationships xmlns="http://schemas.openxmlformats.org/package/2006/relationships"><Relationship Id="rId1" Type="http://schemas.openxmlformats.org/officeDocument/2006/relationships/image" Target="../media/image52.png"/><Relationship Id="rId2" Type="http://schemas.openxmlformats.org/officeDocument/2006/relationships/slideLayout" Target="../slideLayouts/slideLayout13.xml"/>
</Relationships>
</file>

<file path=ppt/slides/_rels/slide104.xml.rels><?xml version="1.0" encoding="UTF-8"?>
<Relationships xmlns="http://schemas.openxmlformats.org/package/2006/relationships"><Relationship Id="rId1" Type="http://schemas.openxmlformats.org/officeDocument/2006/relationships/image" Target="../media/image53.png"/><Relationship Id="rId2" Type="http://schemas.openxmlformats.org/officeDocument/2006/relationships/slideLayout" Target="../slideLayouts/slideLayout13.xml"/>
</Relationships>
</file>

<file path=ppt/slides/_rels/slide105.xml.rels><?xml version="1.0" encoding="UTF-8"?>
<Relationships xmlns="http://schemas.openxmlformats.org/package/2006/relationships"><Relationship Id="rId1" Type="http://schemas.openxmlformats.org/officeDocument/2006/relationships/image" Target="../media/image54.png"/><Relationship Id="rId2" Type="http://schemas.openxmlformats.org/officeDocument/2006/relationships/slideLayout" Target="../slideLayouts/slideLayout13.xml"/>
</Relationships>
</file>

<file path=ppt/slides/_rels/slide10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0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5.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3.xml"/>
</Relationships>
</file>

<file path=ppt/slides/_rels/slide1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13.xml"/>
</Relationships>
</file>

<file path=ppt/slides/_rels/slide2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3.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3.xml"/>
</Relationships>
</file>

<file path=ppt/slides/_rels/slide2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7.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13.xml"/>
</Relationships>
</file>

<file path=ppt/slides/_rels/slide28.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image" Target="../media/image6.png"/><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slideLayout" Target="../slideLayouts/slideLayout13.xml"/>
</Relationships>
</file>

<file path=ppt/slides/_rels/slide29.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image" Target="../media/image10.png"/><Relationship Id="rId3"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0.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13.xml"/>
</Relationships>
</file>

<file path=ppt/slides/_rels/slide3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5.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slideLayout" Target="../slideLayouts/slideLayout13.xml"/>
</Relationships>
</file>

<file path=ppt/slides/_rels/slide36.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13.xml"/>
</Relationships>
</file>

<file path=ppt/slides/_rels/slide3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3.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slideLayout" Target="../slideLayouts/slideLayout13.xml"/>
</Relationships>
</file>

<file path=ppt/slides/_rels/slide4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5.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image" Target="../media/image16.png"/><Relationship Id="rId3" Type="http://schemas.openxmlformats.org/officeDocument/2006/relationships/image" Target="../media/image17.png"/><Relationship Id="rId4" Type="http://schemas.openxmlformats.org/officeDocument/2006/relationships/slideLayout" Target="../slideLayouts/slideLayout13.xml"/>
</Relationships>
</file>

<file path=ppt/slides/_rels/slide4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8.xml.rels><?xml version="1.0" encoding="UTF-8"?>
<Relationships xmlns="http://schemas.openxmlformats.org/package/2006/relationships"><Relationship Id="rId1" Type="http://schemas.openxmlformats.org/officeDocument/2006/relationships/image" Target="../media/image18.jpeg"/><Relationship Id="rId2" Type="http://schemas.openxmlformats.org/officeDocument/2006/relationships/slideLayout" Target="../slideLayouts/slideLayout13.xml"/>
</Relationships>
</file>

<file path=ppt/slides/_rels/slide49.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slideLayout" Target="../slideLayouts/slideLayout13.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0.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slideLayout" Target="../slideLayouts/slideLayout13.xml"/>
</Relationships>
</file>

<file path=ppt/slides/_rels/slide51.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slideLayout" Target="../slideLayouts/slideLayout13.xml"/>
</Relationships>
</file>

<file path=ppt/slides/_rels/slide52.xml.rels><?xml version="1.0" encoding="UTF-8"?>
<Relationships xmlns="http://schemas.openxmlformats.org/package/2006/relationships"><Relationship Id="rId1" Type="http://schemas.openxmlformats.org/officeDocument/2006/relationships/image" Target="../media/image23.jpeg"/><Relationship Id="rId2" Type="http://schemas.openxmlformats.org/officeDocument/2006/relationships/slideLayout" Target="../slideLayouts/slideLayout13.xml"/>
</Relationships>
</file>

<file path=ppt/slides/_rels/slide5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0.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image" Target="../media/image25.wmf"/><Relationship Id="rId3" Type="http://schemas.openxmlformats.org/officeDocument/2006/relationships/slideLayout" Target="../slideLayouts/slideLayout13.xml"/>
</Relationships>
</file>

<file path=ppt/slides/_rels/slide6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4.xml.rels><?xml version="1.0" encoding="UTF-8"?>
<Relationships xmlns="http://schemas.openxmlformats.org/package/2006/relationships"><Relationship Id="rId1" Type="http://schemas.openxmlformats.org/officeDocument/2006/relationships/image" Target="../media/image26.wmf"/><Relationship Id="rId2" Type="http://schemas.openxmlformats.org/officeDocument/2006/relationships/slideLayout" Target="../slideLayouts/slideLayout13.xml"/>
</Relationships>
</file>

<file path=ppt/slides/_rels/slide6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6.xml.rels><?xml version="1.0" encoding="UTF-8"?>
<Relationships xmlns="http://schemas.openxmlformats.org/package/2006/relationships"><Relationship Id="rId1" Type="http://schemas.openxmlformats.org/officeDocument/2006/relationships/image" Target="../media/image27.wmf"/><Relationship Id="rId2" Type="http://schemas.openxmlformats.org/officeDocument/2006/relationships/slideLayout" Target="../slideLayouts/slideLayout13.xml"/>
</Relationships>
</file>

<file path=ppt/slides/_rels/slide67.xml.rels><?xml version="1.0" encoding="UTF-8"?>
<Relationships xmlns="http://schemas.openxmlformats.org/package/2006/relationships"><Relationship Id="rId1" Type="http://schemas.openxmlformats.org/officeDocument/2006/relationships/image" Target="../media/image28.wmf"/><Relationship Id="rId2" Type="http://schemas.openxmlformats.org/officeDocument/2006/relationships/slideLayout" Target="../slideLayouts/slideLayout13.xml"/>
</Relationships>
</file>

<file path=ppt/slides/_rels/slide6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9.xml.rels><?xml version="1.0" encoding="UTF-8"?>
<Relationships xmlns="http://schemas.openxmlformats.org/package/2006/relationships"><Relationship Id="rId1" Type="http://schemas.openxmlformats.org/officeDocument/2006/relationships/image" Target="../media/image29.wmf"/><Relationship Id="rId2" Type="http://schemas.openxmlformats.org/officeDocument/2006/relationships/slideLayout" Target="../slideLayouts/slideLayout13.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7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7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72.xml.rels><?xml version="1.0" encoding="UTF-8"?>
<Relationships xmlns="http://schemas.openxmlformats.org/package/2006/relationships"><Relationship Id="rId1" Type="http://schemas.openxmlformats.org/officeDocument/2006/relationships/image" Target="../media/image30.png"/><Relationship Id="rId2" Type="http://schemas.openxmlformats.org/officeDocument/2006/relationships/slideLayout" Target="../slideLayouts/slideLayout13.xml"/>
</Relationships>
</file>

<file path=ppt/slides/_rels/slide7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74.xml.rels><?xml version="1.0" encoding="UTF-8"?>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png"/><Relationship Id="rId4" Type="http://schemas.openxmlformats.org/officeDocument/2006/relationships/slideLayout" Target="../slideLayouts/slideLayout13.xml"/>
</Relationships>
</file>

<file path=ppt/slides/_rels/slide7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76.xml.rels><?xml version="1.0" encoding="UTF-8"?>
<Relationships xmlns="http://schemas.openxmlformats.org/package/2006/relationships"><Relationship Id="rId1" Type="http://schemas.openxmlformats.org/officeDocument/2006/relationships/image" Target="../media/image34.png"/><Relationship Id="rId2" Type="http://schemas.openxmlformats.org/officeDocument/2006/relationships/slideLayout" Target="../slideLayouts/slideLayout13.xml"/>
</Relationships>
</file>

<file path=ppt/slides/_rels/slide7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78.xml.rels><?xml version="1.0" encoding="UTF-8"?>
<Relationships xmlns="http://schemas.openxmlformats.org/package/2006/relationships"><Relationship Id="rId1" Type="http://schemas.openxmlformats.org/officeDocument/2006/relationships/image" Target="../media/image35.png"/><Relationship Id="rId2" Type="http://schemas.openxmlformats.org/officeDocument/2006/relationships/slideLayout" Target="../slideLayouts/slideLayout13.xml"/>
</Relationships>
</file>

<file path=ppt/slides/_rels/slide7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8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8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82.xml.rels><?xml version="1.0" encoding="UTF-8"?>
<Relationships xmlns="http://schemas.openxmlformats.org/package/2006/relationships"><Relationship Id="rId1" Type="http://schemas.openxmlformats.org/officeDocument/2006/relationships/image" Target="../media/image36.wmf"/><Relationship Id="rId2" Type="http://schemas.openxmlformats.org/officeDocument/2006/relationships/slideLayout" Target="../slideLayouts/slideLayout13.xml"/>
</Relationships>
</file>

<file path=ppt/slides/_rels/slide83.xml.rels><?xml version="1.0" encoding="UTF-8"?>
<Relationships xmlns="http://schemas.openxmlformats.org/package/2006/relationships"><Relationship Id="rId1" Type="http://schemas.openxmlformats.org/officeDocument/2006/relationships/image" Target="../media/image37.png"/><Relationship Id="rId2" Type="http://schemas.openxmlformats.org/officeDocument/2006/relationships/slideLayout" Target="../slideLayouts/slideLayout13.xml"/>
</Relationships>
</file>

<file path=ppt/slides/_rels/slide84.xml.rels><?xml version="1.0" encoding="UTF-8"?>
<Relationships xmlns="http://schemas.openxmlformats.org/package/2006/relationships"><Relationship Id="rId1" Type="http://schemas.openxmlformats.org/officeDocument/2006/relationships/image" Target="../media/image38.wmf"/><Relationship Id="rId2" Type="http://schemas.openxmlformats.org/officeDocument/2006/relationships/slideLayout" Target="../slideLayouts/slideLayout13.xml"/>
</Relationships>
</file>

<file path=ppt/slides/_rels/slide8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86.xml.rels><?xml version="1.0" encoding="UTF-8"?>
<Relationships xmlns="http://schemas.openxmlformats.org/package/2006/relationships"><Relationship Id="rId1" Type="http://schemas.openxmlformats.org/officeDocument/2006/relationships/image" Target="../media/image39.png"/><Relationship Id="rId2" Type="http://schemas.openxmlformats.org/officeDocument/2006/relationships/slideLayout" Target="../slideLayouts/slideLayout13.xml"/>
</Relationships>
</file>

<file path=ppt/slides/_rels/slide8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88.xml.rels><?xml version="1.0" encoding="UTF-8"?>
<Relationships xmlns="http://schemas.openxmlformats.org/package/2006/relationships"><Relationship Id="rId1" Type="http://schemas.openxmlformats.org/officeDocument/2006/relationships/image" Target="../media/image40.png"/><Relationship Id="rId2" Type="http://schemas.openxmlformats.org/officeDocument/2006/relationships/slideLayout" Target="../slideLayouts/slideLayout13.xml"/>
</Relationships>
</file>

<file path=ppt/slides/_rels/slide89.xml.rels><?xml version="1.0" encoding="UTF-8"?>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13.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90.xml.rels><?xml version="1.0" encoding="UTF-8"?>
<Relationships xmlns="http://schemas.openxmlformats.org/package/2006/relationships"><Relationship Id="rId1" Type="http://schemas.openxmlformats.org/officeDocument/2006/relationships/image" Target="../media/image42.png"/><Relationship Id="rId2" Type="http://schemas.openxmlformats.org/officeDocument/2006/relationships/slideLayout" Target="../slideLayouts/slideLayout13.xml"/>
</Relationships>
</file>

<file path=ppt/slides/_rels/slide9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9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93.xml.rels><?xml version="1.0" encoding="UTF-8"?>
<Relationships xmlns="http://schemas.openxmlformats.org/package/2006/relationships"><Relationship Id="rId1" Type="http://schemas.openxmlformats.org/officeDocument/2006/relationships/image" Target="../media/image43.png"/><Relationship Id="rId2" Type="http://schemas.openxmlformats.org/officeDocument/2006/relationships/slideLayout" Target="../slideLayouts/slideLayout13.xml"/>
</Relationships>
</file>

<file path=ppt/slides/_rels/slide94.xml.rels><?xml version="1.0" encoding="UTF-8"?>
<Relationships xmlns="http://schemas.openxmlformats.org/package/2006/relationships"><Relationship Id="rId1" Type="http://schemas.openxmlformats.org/officeDocument/2006/relationships/image" Target="../media/image44.png"/><Relationship Id="rId2" Type="http://schemas.openxmlformats.org/officeDocument/2006/relationships/slideLayout" Target="../slideLayouts/slideLayout13.xml"/>
</Relationships>
</file>

<file path=ppt/slides/_rels/slide95.xml.rels><?xml version="1.0" encoding="UTF-8"?>
<Relationships xmlns="http://schemas.openxmlformats.org/package/2006/relationships"><Relationship Id="rId1" Type="http://schemas.openxmlformats.org/officeDocument/2006/relationships/image" Target="../media/image45.png"/><Relationship Id="rId2" Type="http://schemas.openxmlformats.org/officeDocument/2006/relationships/slideLayout" Target="../slideLayouts/slideLayout13.xml"/>
</Relationships>
</file>

<file path=ppt/slides/_rels/slide9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97.xml.rels><?xml version="1.0" encoding="UTF-8"?>
<Relationships xmlns="http://schemas.openxmlformats.org/package/2006/relationships"><Relationship Id="rId1" Type="http://schemas.openxmlformats.org/officeDocument/2006/relationships/image" Target="../media/image46.png"/><Relationship Id="rId2" Type="http://schemas.openxmlformats.org/officeDocument/2006/relationships/slideLayout" Target="../slideLayouts/slideLayout13.xml"/>
</Relationships>
</file>

<file path=ppt/slides/_rels/slide98.xml.rels><?xml version="1.0" encoding="UTF-8"?>
<Relationships xmlns="http://schemas.openxmlformats.org/package/2006/relationships"><Relationship Id="rId1" Type="http://schemas.openxmlformats.org/officeDocument/2006/relationships/image" Target="../media/image47.png"/><Relationship Id="rId2" Type="http://schemas.openxmlformats.org/officeDocument/2006/relationships/slideLayout" Target="../slideLayouts/slideLayout13.xml"/>
</Relationships>
</file>

<file path=ppt/slides/_rels/slide99.xml.rels><?xml version="1.0" encoding="UTF-8"?>
<Relationships xmlns="http://schemas.openxmlformats.org/package/2006/relationships"><Relationship Id="rId1" Type="http://schemas.openxmlformats.org/officeDocument/2006/relationships/image" Target="../media/image48.png"/><Relationship Id="rId2" Type="http://schemas.openxmlformats.org/officeDocument/2006/relationships/slideLayout" Target="../slideLayouts/slideLayout1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2" name="TextShape 1"/>
          <p:cNvSpPr txBox="1"/>
          <p:nvPr/>
        </p:nvSpPr>
        <p:spPr>
          <a:xfrm>
            <a:off x="1523880" y="1122480"/>
            <a:ext cx="9143640" cy="2387160"/>
          </a:xfrm>
          <a:prstGeom prst="rect">
            <a:avLst/>
          </a:prstGeom>
          <a:noFill/>
          <a:ln>
            <a:noFill/>
          </a:ln>
        </p:spPr>
        <p:txBody>
          <a:bodyPr anchor="b"/>
          <a:p>
            <a:pPr algn="ctr">
              <a:lnSpc>
                <a:spcPct val="90000"/>
              </a:lnSpc>
            </a:pPr>
            <a:r>
              <a:rPr b="1" lang="en-US" sz="4800" spc="-1" strike="noStrike">
                <a:solidFill>
                  <a:srgbClr val="000000"/>
                </a:solidFill>
                <a:latin typeface="Calibri Light"/>
              </a:rPr>
              <a:t>PENERAPAN METODE HISTOGRAM OF ORIENTED GRADIENTS UNTUK DETEKSI MOBIL</a:t>
            </a:r>
            <a:endParaRPr b="0" lang="en-US" sz="4800" spc="-1" strike="noStrike">
              <a:solidFill>
                <a:srgbClr val="000000"/>
              </a:solidFill>
              <a:latin typeface="Calibri"/>
            </a:endParaRPr>
          </a:p>
        </p:txBody>
      </p:sp>
      <p:sp>
        <p:nvSpPr>
          <p:cNvPr id="83" name="TextShape 2"/>
          <p:cNvSpPr txBox="1"/>
          <p:nvPr/>
        </p:nvSpPr>
        <p:spPr>
          <a:xfrm>
            <a:off x="1523880" y="3602160"/>
            <a:ext cx="9143640" cy="1655280"/>
          </a:xfrm>
          <a:prstGeom prst="rect">
            <a:avLst/>
          </a:prstGeom>
          <a:noFill/>
          <a:ln>
            <a:noFill/>
          </a:ln>
        </p:spPr>
        <p:txBody>
          <a:bodyPr/>
          <a:p>
            <a:pPr algn="ctr">
              <a:lnSpc>
                <a:spcPct val="90000"/>
              </a:lnSpc>
              <a:spcBef>
                <a:spcPts val="1001"/>
              </a:spcBef>
            </a:pPr>
            <a:r>
              <a:rPr b="0" lang="en-US" sz="2400" spc="-1" strike="noStrike">
                <a:solidFill>
                  <a:srgbClr val="000000"/>
                </a:solidFill>
                <a:latin typeface="Calibri"/>
              </a:rPr>
              <a:t>1115021 – Satria Nugraha</a:t>
            </a:r>
            <a:endParaRPr b="0" lang="en-US" sz="2400" spc="-1" strike="noStrike">
              <a:latin typeface="Arial"/>
            </a:endParaRPr>
          </a:p>
        </p:txBody>
      </p:sp>
    </p:spTree>
  </p:cSld>
  <p:timing>
    <p:tnLst>
      <p:par>
        <p:cTn id="1" dur="indefinite" restart="never" nodeType="tmRoot">
          <p:childTnLst>
            <p:seq>
              <p:cTn id="2" dur="indefinite" nodeType="mainSeq"/>
              <p:prevCondLst>
                <p:cond delay="0" evt="onPrev">
                  <p:tgtEl>
                    <p:sldTgt/>
                  </p:tgtEl>
                </p:cond>
              </p:prevCondLst>
              <p:nextCondLst>
                <p:cond delay="0" evt="onNext">
                  <p:tgtEl>
                    <p:sldTgt/>
                  </p:tgtEl>
                </p:cond>
              </p:nextCondLst>
            </p:seq>
          </p:childTnLst>
        </p:cTn>
      </p:par>
    </p:tnLst>
  </p:timing>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8" name="TextShape 1"/>
          <p:cNvSpPr txBox="1"/>
          <p:nvPr/>
        </p:nvSpPr>
        <p:spPr>
          <a:xfrm>
            <a:off x="838080" y="365040"/>
            <a:ext cx="10515240" cy="1325160"/>
          </a:xfrm>
          <a:prstGeom prst="rect">
            <a:avLst/>
          </a:prstGeom>
          <a:noFill/>
          <a:ln>
            <a:noFill/>
          </a:ln>
        </p:spPr>
        <p:txBody>
          <a:bodyPr anchor="ctr"/>
          <a:p>
            <a:pPr>
              <a:lnSpc>
                <a:spcPct val="90000"/>
              </a:lnSpc>
            </a:pPr>
            <a:r>
              <a:rPr b="1" lang="en-US" sz="4400" spc="-1" strike="noStrike">
                <a:solidFill>
                  <a:srgbClr val="000000"/>
                </a:solidFill>
                <a:latin typeface="Calibri Light"/>
              </a:rPr>
              <a:t>BAB I - METODOLOGI PENELITIAN</a:t>
            </a:r>
            <a:endParaRPr b="0" lang="en-US" sz="4400" spc="-1" strike="noStrike">
              <a:solidFill>
                <a:srgbClr val="000000"/>
              </a:solidFill>
              <a:latin typeface="Calibri"/>
            </a:endParaRPr>
          </a:p>
        </p:txBody>
      </p:sp>
      <p:sp>
        <p:nvSpPr>
          <p:cNvPr id="109" name="TextShape 2"/>
          <p:cNvSpPr txBox="1"/>
          <p:nvPr/>
        </p:nvSpPr>
        <p:spPr>
          <a:xfrm>
            <a:off x="838080" y="1825560"/>
            <a:ext cx="10515240" cy="4350960"/>
          </a:xfrm>
          <a:prstGeom prst="rect">
            <a:avLst/>
          </a:prstGeom>
          <a:noFill/>
          <a:ln>
            <a:noFill/>
          </a:ln>
        </p:spPr>
        <p:txBody>
          <a:bodyPr>
            <a:normAutofit/>
          </a:bodyPr>
          <a:p>
            <a:pPr algn="just">
              <a:lnSpc>
                <a:spcPct val="120000"/>
              </a:lnSpc>
              <a:spcBef>
                <a:spcPts val="1001"/>
              </a:spcBef>
            </a:pPr>
            <a:r>
              <a:rPr b="0" lang="en-US" sz="2800" spc="-1" strike="noStrike">
                <a:solidFill>
                  <a:srgbClr val="000000"/>
                </a:solidFill>
                <a:latin typeface="Calibri"/>
              </a:rPr>
              <a:t>1. Pengumpulan Data </a:t>
            </a:r>
            <a:endParaRPr b="0" lang="en-US" sz="2800" spc="-1" strike="noStrike">
              <a:solidFill>
                <a:srgbClr val="000000"/>
              </a:solidFill>
              <a:latin typeface="Calibri"/>
            </a:endParaRPr>
          </a:p>
          <a:p>
            <a:pPr algn="just">
              <a:lnSpc>
                <a:spcPct val="120000"/>
              </a:lnSpc>
              <a:spcBef>
                <a:spcPts val="1001"/>
              </a:spcBef>
            </a:pPr>
            <a:r>
              <a:rPr b="0" lang="en-US" sz="2800" spc="-1" strike="noStrike">
                <a:solidFill>
                  <a:srgbClr val="000000"/>
                </a:solidFill>
                <a:latin typeface="Calibri"/>
              </a:rPr>
              <a:t>Data latih yang digunakan berupa citra digital yang diambil dari http://cogcomp.org/Data/Car/, http://www.gti.ssr.upm.es/data/Vehicle database.html, dan http://www.cvlibs.net/datasets/kitti/ dan data uji berupa citra video dari http://www.youtube.com. </a:t>
            </a:r>
            <a:endParaRPr b="0" lang="en-US" sz="2800" spc="-1" strike="noStrike">
              <a:solidFill>
                <a:srgbClr val="000000"/>
              </a:solidFill>
              <a:latin typeface="Calibri"/>
            </a:endParaRPr>
          </a:p>
          <a:p>
            <a:pPr algn="just">
              <a:lnSpc>
                <a:spcPct val="120000"/>
              </a:lnSpc>
              <a:spcBef>
                <a:spcPts val="1001"/>
              </a:spcBef>
            </a:pPr>
            <a:r>
              <a:rPr b="0" lang="en-US" sz="2800" spc="-1" strike="noStrike">
                <a:solidFill>
                  <a:srgbClr val="000000"/>
                </a:solidFill>
                <a:latin typeface="Calibri"/>
              </a:rPr>
              <a:t>2. Analisis dan Perancangan </a:t>
            </a:r>
            <a:endParaRPr b="0" lang="en-US" sz="2800" spc="-1" strike="noStrike">
              <a:solidFill>
                <a:srgbClr val="000000"/>
              </a:solidFill>
              <a:latin typeface="Calibri"/>
            </a:endParaRPr>
          </a:p>
          <a:p>
            <a:pPr algn="just">
              <a:lnSpc>
                <a:spcPct val="120000"/>
              </a:lnSpc>
              <a:spcBef>
                <a:spcPts val="1001"/>
              </a:spcBef>
            </a:pPr>
            <a:r>
              <a:rPr b="0" lang="en-US" sz="2800" spc="-1" strike="noStrike">
                <a:solidFill>
                  <a:srgbClr val="000000"/>
                </a:solidFill>
                <a:latin typeface="Calibri"/>
              </a:rPr>
              <a:t>Menganalisis dan merancang sistem yang akan dibuat berdasarkan dataset yang sudah diperoleh sebelumnya. </a:t>
            </a:r>
            <a:endParaRPr b="0" lang="en-US" sz="2800" spc="-1" strike="noStrike">
              <a:solidFill>
                <a:srgbClr val="000000"/>
              </a:solidFill>
              <a:latin typeface="Calibri"/>
            </a:endParaRPr>
          </a:p>
        </p:txBody>
      </p:sp>
      <p:sp>
        <p:nvSpPr>
          <p:cNvPr id="110" name="TextShape 3"/>
          <p:cNvSpPr txBox="1"/>
          <p:nvPr/>
        </p:nvSpPr>
        <p:spPr>
          <a:xfrm>
            <a:off x="8610480" y="6356520"/>
            <a:ext cx="2742840" cy="364680"/>
          </a:xfrm>
          <a:prstGeom prst="rect">
            <a:avLst/>
          </a:prstGeom>
          <a:noFill/>
          <a:ln>
            <a:noFill/>
          </a:ln>
        </p:spPr>
        <p:txBody>
          <a:bodyPr anchor="ctr"/>
          <a:p>
            <a:pPr algn="r">
              <a:lnSpc>
                <a:spcPct val="100000"/>
              </a:lnSpc>
            </a:pPr>
            <a:fld id="{3F0B3E45-FA6D-4682-8DBE-E4197E3256AD}" type="slidenum">
              <a:rPr b="0" lang="en-US" sz="1200" spc="-1" strike="noStrike">
                <a:solidFill>
                  <a:srgbClr val="8b8b8b"/>
                </a:solidFill>
                <a:latin typeface="Calibri"/>
              </a:rPr>
              <a:t>1</a:t>
            </a:fld>
            <a:endParaRPr b="0" lang="en-US" sz="1200" spc="-1" strike="noStrike">
              <a:latin typeface="Times New Roman"/>
            </a:endParaRPr>
          </a:p>
        </p:txBody>
      </p:sp>
    </p:spTree>
  </p:cSld>
</p:sld>
</file>

<file path=ppt/slides/slide10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7" name="TextShape 1"/>
          <p:cNvSpPr txBox="1"/>
          <p:nvPr/>
        </p:nvSpPr>
        <p:spPr>
          <a:xfrm>
            <a:off x="838080" y="365040"/>
            <a:ext cx="10515240" cy="1325160"/>
          </a:xfrm>
          <a:prstGeom prst="rect">
            <a:avLst/>
          </a:prstGeom>
          <a:noFill/>
          <a:ln>
            <a:noFill/>
          </a:ln>
        </p:spPr>
        <p:txBody>
          <a:bodyPr anchor="ctr"/>
          <a:p>
            <a:pPr>
              <a:lnSpc>
                <a:spcPct val="90000"/>
              </a:lnSpc>
            </a:pPr>
            <a:r>
              <a:rPr b="1" lang="en-US" sz="4400" spc="-1" strike="noStrike">
                <a:solidFill>
                  <a:srgbClr val="000000"/>
                </a:solidFill>
                <a:latin typeface="Calibri Light"/>
              </a:rPr>
              <a:t>BAB III – </a:t>
            </a:r>
            <a:r>
              <a:rPr b="1" i="1" lang="en-US" sz="4400" spc="-1" strike="noStrike">
                <a:solidFill>
                  <a:srgbClr val="000000"/>
                </a:solidFill>
                <a:latin typeface="Calibri Light"/>
              </a:rPr>
              <a:t>Support Vector Machine</a:t>
            </a:r>
            <a:endParaRPr b="0" lang="en-US" sz="4400" spc="-1" strike="noStrike">
              <a:solidFill>
                <a:srgbClr val="000000"/>
              </a:solidFill>
              <a:latin typeface="Calibri"/>
            </a:endParaRPr>
          </a:p>
        </p:txBody>
      </p:sp>
      <p:sp>
        <p:nvSpPr>
          <p:cNvPr id="448" name="TextShape 2"/>
          <p:cNvSpPr txBox="1"/>
          <p:nvPr/>
        </p:nvSpPr>
        <p:spPr>
          <a:xfrm>
            <a:off x="8610480" y="6356520"/>
            <a:ext cx="2742840" cy="364680"/>
          </a:xfrm>
          <a:prstGeom prst="rect">
            <a:avLst/>
          </a:prstGeom>
          <a:noFill/>
          <a:ln>
            <a:noFill/>
          </a:ln>
        </p:spPr>
        <p:txBody>
          <a:bodyPr anchor="ctr"/>
          <a:p>
            <a:pPr algn="r">
              <a:lnSpc>
                <a:spcPct val="100000"/>
              </a:lnSpc>
            </a:pPr>
            <a:fld id="{E445B893-40E0-4E03-9972-372A87976E29}" type="slidenum">
              <a:rPr b="0" lang="en-US" sz="1200" spc="-1" strike="noStrike">
                <a:solidFill>
                  <a:srgbClr val="8b8b8b"/>
                </a:solidFill>
                <a:latin typeface="Calibri"/>
              </a:rPr>
              <a:t>1</a:t>
            </a:fld>
            <a:endParaRPr b="0" lang="en-US" sz="1200" spc="-1" strike="noStrike">
              <a:latin typeface="Times New Roman"/>
            </a:endParaRPr>
          </a:p>
        </p:txBody>
      </p:sp>
      <p:sp>
        <p:nvSpPr>
          <p:cNvPr id="449" name="TextShape 3"/>
          <p:cNvSpPr txBox="1"/>
          <p:nvPr/>
        </p:nvSpPr>
        <p:spPr>
          <a:xfrm>
            <a:off x="838080" y="1825560"/>
            <a:ext cx="10515240" cy="4350960"/>
          </a:xfrm>
          <a:prstGeom prst="rect">
            <a:avLst/>
          </a:prstGeom>
          <a:noFill/>
          <a:ln>
            <a:noFill/>
          </a:ln>
        </p:spPr>
        <p:txBody>
          <a:bodyPr>
            <a:normAutofit/>
          </a:bodyPr>
          <a:p>
            <a:pPr algn="just">
              <a:lnSpc>
                <a:spcPct val="90000"/>
              </a:lnSpc>
              <a:spcBef>
                <a:spcPts val="1001"/>
              </a:spcBef>
            </a:pPr>
            <a:r>
              <a:rPr b="0" lang="en-US" sz="2800" spc="-1" strike="noStrike">
                <a:solidFill>
                  <a:srgbClr val="000000"/>
                </a:solidFill>
                <a:latin typeface="Calibri"/>
              </a:rPr>
              <a:t>Setelah mendapatkan matriks RBF, maka dapat membuat persamaan linear untuk mendapatkan nilai a dan b (bias) berdasarkan persamaan hyperplane SVM yaitu persamaan 2 .18.</a:t>
            </a:r>
            <a:endParaRPr b="0" lang="en-US" sz="2800" spc="-1" strike="noStrike">
              <a:solidFill>
                <a:srgbClr val="000000"/>
              </a:solidFill>
              <a:latin typeface="Calibri"/>
            </a:endParaRPr>
          </a:p>
        </p:txBody>
      </p:sp>
      <p:pic>
        <p:nvPicPr>
          <p:cNvPr id="450" name="Picture 2" descr=""/>
          <p:cNvPicPr/>
          <p:nvPr/>
        </p:nvPicPr>
        <p:blipFill>
          <a:blip r:embed="rId1"/>
          <a:stretch/>
        </p:blipFill>
        <p:spPr>
          <a:xfrm>
            <a:off x="838080" y="3180600"/>
            <a:ext cx="7810200" cy="2057040"/>
          </a:xfrm>
          <a:prstGeom prst="rect">
            <a:avLst/>
          </a:prstGeom>
          <a:ln>
            <a:noFill/>
          </a:ln>
        </p:spPr>
      </p:pic>
    </p:spTree>
  </p:cSld>
  <p:timing>
    <p:tnLst>
      <p:par>
        <p:cTn id="185" dur="indefinite" restart="never" nodeType="tmRoot">
          <p:childTnLst>
            <p:seq>
              <p:cTn id="186" dur="indefinite" nodeType="mainSeq"/>
              <p:prevCondLst>
                <p:cond delay="0" evt="onPrev">
                  <p:tgtEl>
                    <p:sldTgt/>
                  </p:tgtEl>
                </p:cond>
              </p:prevCondLst>
              <p:nextCondLst>
                <p:cond delay="0" evt="onNext">
                  <p:tgtEl>
                    <p:sldTgt/>
                  </p:tgtEl>
                </p:cond>
              </p:nextCondLst>
            </p:seq>
          </p:childTnLst>
        </p:cTn>
      </p:par>
    </p:tnLst>
  </p:timing>
</p:sld>
</file>

<file path=ppt/slides/slide10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1" name="TextShape 1"/>
          <p:cNvSpPr txBox="1"/>
          <p:nvPr/>
        </p:nvSpPr>
        <p:spPr>
          <a:xfrm>
            <a:off x="838080" y="365040"/>
            <a:ext cx="10515240" cy="1325160"/>
          </a:xfrm>
          <a:prstGeom prst="rect">
            <a:avLst/>
          </a:prstGeom>
          <a:noFill/>
          <a:ln>
            <a:noFill/>
          </a:ln>
        </p:spPr>
        <p:txBody>
          <a:bodyPr anchor="ctr"/>
          <a:p>
            <a:pPr>
              <a:lnSpc>
                <a:spcPct val="90000"/>
              </a:lnSpc>
            </a:pPr>
            <a:r>
              <a:rPr b="1" lang="en-US" sz="4400" spc="-1" strike="noStrike">
                <a:solidFill>
                  <a:srgbClr val="000000"/>
                </a:solidFill>
                <a:latin typeface="Calibri Light"/>
              </a:rPr>
              <a:t>BAB III – </a:t>
            </a:r>
            <a:r>
              <a:rPr b="1" i="1" lang="en-US" sz="4400" spc="-1" strike="noStrike">
                <a:solidFill>
                  <a:srgbClr val="000000"/>
                </a:solidFill>
                <a:latin typeface="Calibri Light"/>
              </a:rPr>
              <a:t>Support Vector Machine</a:t>
            </a:r>
            <a:endParaRPr b="0" lang="en-US" sz="4400" spc="-1" strike="noStrike">
              <a:solidFill>
                <a:srgbClr val="000000"/>
              </a:solidFill>
              <a:latin typeface="Calibri"/>
            </a:endParaRPr>
          </a:p>
        </p:txBody>
      </p:sp>
      <p:sp>
        <p:nvSpPr>
          <p:cNvPr id="452" name="TextShape 2"/>
          <p:cNvSpPr txBox="1"/>
          <p:nvPr/>
        </p:nvSpPr>
        <p:spPr>
          <a:xfrm>
            <a:off x="8610480" y="6356520"/>
            <a:ext cx="2742840" cy="364680"/>
          </a:xfrm>
          <a:prstGeom prst="rect">
            <a:avLst/>
          </a:prstGeom>
          <a:noFill/>
          <a:ln>
            <a:noFill/>
          </a:ln>
        </p:spPr>
        <p:txBody>
          <a:bodyPr anchor="ctr"/>
          <a:p>
            <a:pPr algn="r">
              <a:lnSpc>
                <a:spcPct val="100000"/>
              </a:lnSpc>
            </a:pPr>
            <a:fld id="{AC61D1AD-CB33-4323-AA93-8E9820EAA676}" type="slidenum">
              <a:rPr b="0" lang="en-US" sz="1200" spc="-1" strike="noStrike">
                <a:solidFill>
                  <a:srgbClr val="8b8b8b"/>
                </a:solidFill>
                <a:latin typeface="Calibri"/>
              </a:rPr>
              <a:t>1</a:t>
            </a:fld>
            <a:endParaRPr b="0" lang="en-US" sz="1200" spc="-1" strike="noStrike">
              <a:latin typeface="Times New Roman"/>
            </a:endParaRPr>
          </a:p>
        </p:txBody>
      </p:sp>
      <p:sp>
        <p:nvSpPr>
          <p:cNvPr id="453" name="TextShape 3"/>
          <p:cNvSpPr txBox="1"/>
          <p:nvPr/>
        </p:nvSpPr>
        <p:spPr>
          <a:xfrm>
            <a:off x="838080" y="1825560"/>
            <a:ext cx="10515240" cy="4350960"/>
          </a:xfrm>
          <a:prstGeom prst="rect">
            <a:avLst/>
          </a:prstGeom>
          <a:noFill/>
          <a:ln>
            <a:noFill/>
          </a:ln>
        </p:spPr>
        <p:txBody>
          <a:bodyPr>
            <a:normAutofit/>
          </a:bodyPr>
          <a:p>
            <a:pPr algn="just">
              <a:lnSpc>
                <a:spcPct val="90000"/>
              </a:lnSpc>
              <a:spcBef>
                <a:spcPts val="1001"/>
              </a:spcBef>
            </a:pPr>
            <a:r>
              <a:rPr b="0" lang="en-US" sz="2800" spc="-1" strike="noStrike">
                <a:solidFill>
                  <a:srgbClr val="000000"/>
                </a:solidFill>
                <a:latin typeface="Calibri"/>
              </a:rPr>
              <a:t>Untuk mendapatkan solusi (a1,a2,a3,a4,b) dari sistem persamaan linear di atas dapat menggunakan library JAMA. Berikut adalah solusi yang diperoleh dari sistem persamaan di atas.</a:t>
            </a:r>
            <a:endParaRPr b="0" lang="en-US" sz="2800" spc="-1" strike="noStrike">
              <a:solidFill>
                <a:srgbClr val="000000"/>
              </a:solidFill>
              <a:latin typeface="Calibri"/>
            </a:endParaRPr>
          </a:p>
        </p:txBody>
      </p:sp>
      <p:pic>
        <p:nvPicPr>
          <p:cNvPr id="454" name="Picture 4" descr=""/>
          <p:cNvPicPr/>
          <p:nvPr/>
        </p:nvPicPr>
        <p:blipFill>
          <a:blip r:embed="rId1"/>
          <a:stretch/>
        </p:blipFill>
        <p:spPr>
          <a:xfrm>
            <a:off x="2185920" y="3315240"/>
            <a:ext cx="7819560" cy="923400"/>
          </a:xfrm>
          <a:prstGeom prst="rect">
            <a:avLst/>
          </a:prstGeom>
          <a:ln>
            <a:noFill/>
          </a:ln>
        </p:spPr>
      </p:pic>
      <p:sp>
        <p:nvSpPr>
          <p:cNvPr id="455" name="CustomShape 4"/>
          <p:cNvSpPr/>
          <p:nvPr/>
        </p:nvSpPr>
        <p:spPr>
          <a:xfrm>
            <a:off x="838080" y="4630320"/>
            <a:ext cx="10515240" cy="943560"/>
          </a:xfrm>
          <a:prstGeom prst="rect">
            <a:avLst/>
          </a:prstGeom>
          <a:noFill/>
          <a:ln>
            <a:noFill/>
          </a:ln>
        </p:spPr>
        <p:style>
          <a:lnRef idx="0"/>
          <a:fillRef idx="0"/>
          <a:effectRef idx="0"/>
          <a:fontRef idx="minor"/>
        </p:style>
        <p:txBody>
          <a:bodyPr lIns="90000" rIns="90000" tIns="45000" bIns="45000"/>
          <a:p>
            <a:pPr>
              <a:lnSpc>
                <a:spcPct val="100000"/>
              </a:lnSpc>
            </a:pPr>
            <a:r>
              <a:rPr b="0" lang="en-US" sz="2800" spc="-1" strike="noStrike">
                <a:solidFill>
                  <a:srgbClr val="000000"/>
                </a:solidFill>
                <a:latin typeface="NimbusRomNo9L-Regu"/>
              </a:rPr>
              <a:t>Nilai </a:t>
            </a:r>
            <a:r>
              <a:rPr b="0" lang="en-US" sz="2800" spc="-1" strike="noStrike">
                <a:solidFill>
                  <a:srgbClr val="000000"/>
                </a:solidFill>
                <a:latin typeface="StandardSymL"/>
              </a:rPr>
              <a:t>a </a:t>
            </a:r>
            <a:r>
              <a:rPr b="0" lang="en-US" sz="2800" spc="-1" strike="noStrike">
                <a:solidFill>
                  <a:srgbClr val="000000"/>
                </a:solidFill>
                <a:latin typeface="NimbusRomNo9L-Regu"/>
              </a:rPr>
              <a:t>dan </a:t>
            </a:r>
            <a:r>
              <a:rPr b="0" lang="en-US" sz="2800" spc="-1" strike="noStrike">
                <a:solidFill>
                  <a:srgbClr val="000000"/>
                </a:solidFill>
                <a:latin typeface="NimbusRomNo9L-ReguItal"/>
              </a:rPr>
              <a:t>b </a:t>
            </a:r>
            <a:r>
              <a:rPr b="0" lang="en-US" sz="2800" spc="-1" strike="noStrike">
                <a:solidFill>
                  <a:srgbClr val="000000"/>
                </a:solidFill>
                <a:latin typeface="NimbusRomNo9L-Regu"/>
              </a:rPr>
              <a:t>yang telah diperoleh kemudian disimpan untuk keperluan proses klasifikasi.</a:t>
            </a:r>
            <a:endParaRPr b="0" lang="en-US" sz="2800" spc="-1" strike="noStrike">
              <a:latin typeface="Arial"/>
            </a:endParaRPr>
          </a:p>
        </p:txBody>
      </p:sp>
    </p:spTree>
  </p:cSld>
  <p:timing>
    <p:tnLst>
      <p:par>
        <p:cTn id="187" dur="indefinite" restart="never" nodeType="tmRoot">
          <p:childTnLst>
            <p:seq>
              <p:cTn id="188" dur="indefinite" nodeType="mainSeq"/>
              <p:prevCondLst>
                <p:cond delay="0" evt="onPrev">
                  <p:tgtEl>
                    <p:sldTgt/>
                  </p:tgtEl>
                </p:cond>
              </p:prevCondLst>
              <p:nextCondLst>
                <p:cond delay="0" evt="onNext">
                  <p:tgtEl>
                    <p:sldTgt/>
                  </p:tgtEl>
                </p:cond>
              </p:nextCondLst>
            </p:seq>
          </p:childTnLst>
        </p:cTn>
      </p:par>
    </p:tnLst>
  </p:timing>
</p:sld>
</file>

<file path=ppt/slides/slide10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6" name="TextShape 1"/>
          <p:cNvSpPr txBox="1"/>
          <p:nvPr/>
        </p:nvSpPr>
        <p:spPr>
          <a:xfrm>
            <a:off x="838080" y="365040"/>
            <a:ext cx="10515240" cy="1325160"/>
          </a:xfrm>
          <a:prstGeom prst="rect">
            <a:avLst/>
          </a:prstGeom>
          <a:noFill/>
          <a:ln>
            <a:noFill/>
          </a:ln>
        </p:spPr>
        <p:txBody>
          <a:bodyPr anchor="ctr"/>
          <a:p>
            <a:pPr>
              <a:lnSpc>
                <a:spcPct val="90000"/>
              </a:lnSpc>
            </a:pPr>
            <a:r>
              <a:rPr b="1" lang="en-US" sz="4400" spc="-1" strike="noStrike">
                <a:solidFill>
                  <a:srgbClr val="000000"/>
                </a:solidFill>
                <a:latin typeface="Calibri Light"/>
              </a:rPr>
              <a:t>BAB III – </a:t>
            </a:r>
            <a:r>
              <a:rPr b="1" i="1" lang="en-US" sz="4400" spc="-1" strike="noStrike">
                <a:solidFill>
                  <a:srgbClr val="000000"/>
                </a:solidFill>
                <a:latin typeface="Calibri Light"/>
              </a:rPr>
              <a:t>Support Vector Machine</a:t>
            </a:r>
            <a:endParaRPr b="0" lang="en-US" sz="4400" spc="-1" strike="noStrike">
              <a:solidFill>
                <a:srgbClr val="000000"/>
              </a:solidFill>
              <a:latin typeface="Calibri"/>
            </a:endParaRPr>
          </a:p>
        </p:txBody>
      </p:sp>
      <p:sp>
        <p:nvSpPr>
          <p:cNvPr id="457" name="TextShape 2"/>
          <p:cNvSpPr txBox="1"/>
          <p:nvPr/>
        </p:nvSpPr>
        <p:spPr>
          <a:xfrm>
            <a:off x="8610480" y="6356520"/>
            <a:ext cx="2742840" cy="364680"/>
          </a:xfrm>
          <a:prstGeom prst="rect">
            <a:avLst/>
          </a:prstGeom>
          <a:noFill/>
          <a:ln>
            <a:noFill/>
          </a:ln>
        </p:spPr>
        <p:txBody>
          <a:bodyPr anchor="ctr"/>
          <a:p>
            <a:pPr algn="r">
              <a:lnSpc>
                <a:spcPct val="100000"/>
              </a:lnSpc>
            </a:pPr>
            <a:fld id="{B70229E2-5738-4512-A7D3-4B7C085D5AB9}" type="slidenum">
              <a:rPr b="0" lang="en-US" sz="1200" spc="-1" strike="noStrike">
                <a:solidFill>
                  <a:srgbClr val="8b8b8b"/>
                </a:solidFill>
                <a:latin typeface="Calibri"/>
              </a:rPr>
              <a:t>1</a:t>
            </a:fld>
            <a:endParaRPr b="0" lang="en-US" sz="1200" spc="-1" strike="noStrike">
              <a:latin typeface="Times New Roman"/>
            </a:endParaRPr>
          </a:p>
        </p:txBody>
      </p:sp>
      <p:sp>
        <p:nvSpPr>
          <p:cNvPr id="458" name="TextShape 3"/>
          <p:cNvSpPr txBox="1"/>
          <p:nvPr/>
        </p:nvSpPr>
        <p:spPr>
          <a:xfrm>
            <a:off x="838080" y="1825560"/>
            <a:ext cx="10515240" cy="4350960"/>
          </a:xfrm>
          <a:prstGeom prst="rect">
            <a:avLst/>
          </a:prstGeom>
          <a:noFill/>
          <a:ln>
            <a:noFill/>
          </a:ln>
        </p:spPr>
        <p:txBody>
          <a:bodyPr>
            <a:normAutofit/>
          </a:bodyPr>
          <a:p>
            <a:pPr algn="just">
              <a:lnSpc>
                <a:spcPct val="90000"/>
              </a:lnSpc>
              <a:spcBef>
                <a:spcPts val="1001"/>
              </a:spcBef>
            </a:pPr>
            <a:r>
              <a:rPr b="0" lang="en-US" sz="2800" spc="-1" strike="noStrike">
                <a:solidFill>
                  <a:srgbClr val="000000"/>
                </a:solidFill>
                <a:latin typeface="Calibri"/>
              </a:rPr>
              <a:t>Misal terdapat data uji sebagai berikut:</a:t>
            </a:r>
            <a:endParaRPr b="0" lang="en-US" sz="2800" spc="-1" strike="noStrike">
              <a:solidFill>
                <a:srgbClr val="000000"/>
              </a:solidFill>
              <a:latin typeface="Calibri"/>
            </a:endParaRPr>
          </a:p>
        </p:txBody>
      </p:sp>
      <p:pic>
        <p:nvPicPr>
          <p:cNvPr id="459" name="Picture 2" descr=""/>
          <p:cNvPicPr/>
          <p:nvPr/>
        </p:nvPicPr>
        <p:blipFill>
          <a:blip r:embed="rId1"/>
          <a:stretch/>
        </p:blipFill>
        <p:spPr>
          <a:xfrm>
            <a:off x="3876840" y="2450880"/>
            <a:ext cx="4438440" cy="894960"/>
          </a:xfrm>
          <a:prstGeom prst="rect">
            <a:avLst/>
          </a:prstGeom>
          <a:ln>
            <a:noFill/>
          </a:ln>
        </p:spPr>
      </p:pic>
      <p:sp>
        <p:nvSpPr>
          <p:cNvPr id="460" name="CustomShape 4"/>
          <p:cNvSpPr/>
          <p:nvPr/>
        </p:nvSpPr>
        <p:spPr>
          <a:xfrm>
            <a:off x="838080" y="3641400"/>
            <a:ext cx="10515240" cy="1796040"/>
          </a:xfrm>
          <a:prstGeom prst="rect">
            <a:avLst/>
          </a:prstGeom>
          <a:noFill/>
          <a:ln>
            <a:noFill/>
          </a:ln>
        </p:spPr>
        <p:style>
          <a:lnRef idx="0"/>
          <a:fillRef idx="0"/>
          <a:effectRef idx="0"/>
          <a:fontRef idx="minor"/>
        </p:style>
        <p:txBody>
          <a:bodyPr lIns="90000" rIns="90000" tIns="45000" bIns="45000"/>
          <a:p>
            <a:pPr>
              <a:lnSpc>
                <a:spcPct val="100000"/>
              </a:lnSpc>
            </a:pPr>
            <a:r>
              <a:rPr b="0" lang="en-US" sz="2800" spc="-1" strike="noStrike">
                <a:solidFill>
                  <a:srgbClr val="000000"/>
                </a:solidFill>
                <a:latin typeface="NimbusRomNo9L-Regu"/>
              </a:rPr>
              <a:t>Dalam proses pengujian, langkah yang ditempuh mirip dengan proses pelatihan. Pertama adalah membentuk matriks RBF untuk pengujian dengan menggunakan data latih pada tabel 3.3.</a:t>
            </a:r>
            <a:endParaRPr b="0" lang="en-US" sz="2800" spc="-1" strike="noStrike">
              <a:latin typeface="Arial"/>
            </a:endParaRPr>
          </a:p>
        </p:txBody>
      </p:sp>
    </p:spTree>
  </p:cSld>
  <p:timing>
    <p:tnLst>
      <p:par>
        <p:cTn id="189" dur="indefinite" restart="never" nodeType="tmRoot">
          <p:childTnLst>
            <p:seq>
              <p:cTn id="190" dur="indefinite" nodeType="mainSeq"/>
              <p:prevCondLst>
                <p:cond delay="0" evt="onPrev">
                  <p:tgtEl>
                    <p:sldTgt/>
                  </p:tgtEl>
                </p:cond>
              </p:prevCondLst>
              <p:nextCondLst>
                <p:cond delay="0" evt="onNext">
                  <p:tgtEl>
                    <p:sldTgt/>
                  </p:tgtEl>
                </p:cond>
              </p:nextCondLst>
            </p:seq>
          </p:childTnLst>
        </p:cTn>
      </p:par>
    </p:tnLst>
  </p:timing>
</p:sld>
</file>

<file path=ppt/slides/slide10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1" name="TextShape 1"/>
          <p:cNvSpPr txBox="1"/>
          <p:nvPr/>
        </p:nvSpPr>
        <p:spPr>
          <a:xfrm>
            <a:off x="838080" y="365040"/>
            <a:ext cx="10515240" cy="1325160"/>
          </a:xfrm>
          <a:prstGeom prst="rect">
            <a:avLst/>
          </a:prstGeom>
          <a:noFill/>
          <a:ln>
            <a:noFill/>
          </a:ln>
        </p:spPr>
        <p:txBody>
          <a:bodyPr anchor="ctr"/>
          <a:p>
            <a:pPr>
              <a:lnSpc>
                <a:spcPct val="90000"/>
              </a:lnSpc>
            </a:pPr>
            <a:r>
              <a:rPr b="1" lang="en-US" sz="4400" spc="-1" strike="noStrike">
                <a:solidFill>
                  <a:srgbClr val="000000"/>
                </a:solidFill>
                <a:latin typeface="Calibri Light"/>
              </a:rPr>
              <a:t>BAB III – </a:t>
            </a:r>
            <a:r>
              <a:rPr b="1" i="1" lang="en-US" sz="4400" spc="-1" strike="noStrike">
                <a:solidFill>
                  <a:srgbClr val="000000"/>
                </a:solidFill>
                <a:latin typeface="Calibri Light"/>
              </a:rPr>
              <a:t>Support Vector Machine</a:t>
            </a:r>
            <a:endParaRPr b="0" lang="en-US" sz="4400" spc="-1" strike="noStrike">
              <a:solidFill>
                <a:srgbClr val="000000"/>
              </a:solidFill>
              <a:latin typeface="Calibri"/>
            </a:endParaRPr>
          </a:p>
        </p:txBody>
      </p:sp>
      <p:sp>
        <p:nvSpPr>
          <p:cNvPr id="462" name="TextShape 2"/>
          <p:cNvSpPr txBox="1"/>
          <p:nvPr/>
        </p:nvSpPr>
        <p:spPr>
          <a:xfrm>
            <a:off x="8610480" y="6356520"/>
            <a:ext cx="2742840" cy="364680"/>
          </a:xfrm>
          <a:prstGeom prst="rect">
            <a:avLst/>
          </a:prstGeom>
          <a:noFill/>
          <a:ln>
            <a:noFill/>
          </a:ln>
        </p:spPr>
        <p:txBody>
          <a:bodyPr anchor="ctr"/>
          <a:p>
            <a:pPr algn="r">
              <a:lnSpc>
                <a:spcPct val="100000"/>
              </a:lnSpc>
            </a:pPr>
            <a:fld id="{72965407-F685-43F4-A0AD-8F016EA28AA2}" type="slidenum">
              <a:rPr b="0" lang="en-US" sz="1200" spc="-1" strike="noStrike">
                <a:solidFill>
                  <a:srgbClr val="8b8b8b"/>
                </a:solidFill>
                <a:latin typeface="Calibri"/>
              </a:rPr>
              <a:t>1</a:t>
            </a:fld>
            <a:endParaRPr b="0" lang="en-US" sz="1200" spc="-1" strike="noStrike">
              <a:latin typeface="Times New Roman"/>
            </a:endParaRPr>
          </a:p>
        </p:txBody>
      </p:sp>
      <p:sp>
        <p:nvSpPr>
          <p:cNvPr id="463" name="TextShape 3"/>
          <p:cNvSpPr txBox="1"/>
          <p:nvPr/>
        </p:nvSpPr>
        <p:spPr>
          <a:xfrm>
            <a:off x="838080" y="1825560"/>
            <a:ext cx="10515240" cy="4350960"/>
          </a:xfrm>
          <a:prstGeom prst="rect">
            <a:avLst/>
          </a:prstGeom>
          <a:noFill/>
          <a:ln>
            <a:noFill/>
          </a:ln>
        </p:spPr>
        <p:txBody>
          <a:bodyPr>
            <a:normAutofit/>
          </a:bodyPr>
          <a:p>
            <a:pPr algn="just">
              <a:lnSpc>
                <a:spcPct val="90000"/>
              </a:lnSpc>
              <a:spcBef>
                <a:spcPts val="1001"/>
              </a:spcBef>
            </a:pPr>
            <a:r>
              <a:rPr b="0" lang="en-US" sz="2800" spc="-1" strike="noStrike">
                <a:solidFill>
                  <a:srgbClr val="000000"/>
                </a:solidFill>
                <a:latin typeface="Calibri"/>
              </a:rPr>
              <a:t>Contoh perhitungannya sebagai berikut:</a:t>
            </a:r>
            <a:endParaRPr b="0" lang="en-US" sz="2800" spc="-1" strike="noStrike">
              <a:solidFill>
                <a:srgbClr val="000000"/>
              </a:solidFill>
              <a:latin typeface="Calibri"/>
            </a:endParaRPr>
          </a:p>
        </p:txBody>
      </p:sp>
      <p:pic>
        <p:nvPicPr>
          <p:cNvPr id="464" name="Picture 4" descr=""/>
          <p:cNvPicPr/>
          <p:nvPr/>
        </p:nvPicPr>
        <p:blipFill>
          <a:blip r:embed="rId1"/>
          <a:stretch/>
        </p:blipFill>
        <p:spPr>
          <a:xfrm>
            <a:off x="838080" y="2304360"/>
            <a:ext cx="8362440" cy="4333680"/>
          </a:xfrm>
          <a:prstGeom prst="rect">
            <a:avLst/>
          </a:prstGeom>
          <a:ln>
            <a:noFill/>
          </a:ln>
        </p:spPr>
      </p:pic>
    </p:spTree>
  </p:cSld>
  <p:timing>
    <p:tnLst>
      <p:par>
        <p:cTn id="191" dur="indefinite" restart="never" nodeType="tmRoot">
          <p:childTnLst>
            <p:seq>
              <p:cTn id="192" dur="indefinite" nodeType="mainSeq"/>
              <p:prevCondLst>
                <p:cond delay="0" evt="onPrev">
                  <p:tgtEl>
                    <p:sldTgt/>
                  </p:tgtEl>
                </p:cond>
              </p:prevCondLst>
              <p:nextCondLst>
                <p:cond delay="0" evt="onNext">
                  <p:tgtEl>
                    <p:sldTgt/>
                  </p:tgtEl>
                </p:cond>
              </p:nextCondLst>
            </p:seq>
          </p:childTnLst>
        </p:cTn>
      </p:par>
    </p:tnLst>
  </p:timing>
</p:sld>
</file>

<file path=ppt/slides/slide10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5" name="TextShape 1"/>
          <p:cNvSpPr txBox="1"/>
          <p:nvPr/>
        </p:nvSpPr>
        <p:spPr>
          <a:xfrm>
            <a:off x="838080" y="365040"/>
            <a:ext cx="10515240" cy="1325160"/>
          </a:xfrm>
          <a:prstGeom prst="rect">
            <a:avLst/>
          </a:prstGeom>
          <a:noFill/>
          <a:ln>
            <a:noFill/>
          </a:ln>
        </p:spPr>
        <p:txBody>
          <a:bodyPr anchor="ctr"/>
          <a:p>
            <a:pPr>
              <a:lnSpc>
                <a:spcPct val="90000"/>
              </a:lnSpc>
            </a:pPr>
            <a:r>
              <a:rPr b="1" lang="en-US" sz="4400" spc="-1" strike="noStrike">
                <a:solidFill>
                  <a:srgbClr val="000000"/>
                </a:solidFill>
                <a:latin typeface="Calibri Light"/>
              </a:rPr>
              <a:t>BAB III – </a:t>
            </a:r>
            <a:r>
              <a:rPr b="1" i="1" lang="en-US" sz="4400" spc="-1" strike="noStrike">
                <a:solidFill>
                  <a:srgbClr val="000000"/>
                </a:solidFill>
                <a:latin typeface="Calibri Light"/>
              </a:rPr>
              <a:t>Support Vector Machine</a:t>
            </a:r>
            <a:endParaRPr b="0" lang="en-US" sz="4400" spc="-1" strike="noStrike">
              <a:solidFill>
                <a:srgbClr val="000000"/>
              </a:solidFill>
              <a:latin typeface="Calibri"/>
            </a:endParaRPr>
          </a:p>
        </p:txBody>
      </p:sp>
      <p:sp>
        <p:nvSpPr>
          <p:cNvPr id="466" name="TextShape 2"/>
          <p:cNvSpPr txBox="1"/>
          <p:nvPr/>
        </p:nvSpPr>
        <p:spPr>
          <a:xfrm>
            <a:off x="8610480" y="6356520"/>
            <a:ext cx="2742840" cy="364680"/>
          </a:xfrm>
          <a:prstGeom prst="rect">
            <a:avLst/>
          </a:prstGeom>
          <a:noFill/>
          <a:ln>
            <a:noFill/>
          </a:ln>
        </p:spPr>
        <p:txBody>
          <a:bodyPr anchor="ctr"/>
          <a:p>
            <a:pPr algn="r">
              <a:lnSpc>
                <a:spcPct val="100000"/>
              </a:lnSpc>
            </a:pPr>
            <a:fld id="{7B250B5A-CDC5-4041-8CA2-C9B636A65A08}" type="slidenum">
              <a:rPr b="0" lang="en-US" sz="1200" spc="-1" strike="noStrike">
                <a:solidFill>
                  <a:srgbClr val="8b8b8b"/>
                </a:solidFill>
                <a:latin typeface="Calibri"/>
              </a:rPr>
              <a:t>1</a:t>
            </a:fld>
            <a:endParaRPr b="0" lang="en-US" sz="1200" spc="-1" strike="noStrike">
              <a:latin typeface="Times New Roman"/>
            </a:endParaRPr>
          </a:p>
        </p:txBody>
      </p:sp>
      <p:sp>
        <p:nvSpPr>
          <p:cNvPr id="467" name="TextShape 3"/>
          <p:cNvSpPr txBox="1"/>
          <p:nvPr/>
        </p:nvSpPr>
        <p:spPr>
          <a:xfrm>
            <a:off x="838080" y="1825560"/>
            <a:ext cx="10515240" cy="4350960"/>
          </a:xfrm>
          <a:prstGeom prst="rect">
            <a:avLst/>
          </a:prstGeom>
          <a:noFill/>
          <a:ln>
            <a:noFill/>
          </a:ln>
        </p:spPr>
        <p:txBody>
          <a:bodyPr>
            <a:normAutofit/>
          </a:bodyPr>
          <a:p>
            <a:pPr algn="just">
              <a:lnSpc>
                <a:spcPct val="90000"/>
              </a:lnSpc>
              <a:spcBef>
                <a:spcPts val="1001"/>
              </a:spcBef>
            </a:pPr>
            <a:r>
              <a:rPr b="0" lang="en-US" sz="2800" spc="-1" strike="noStrike">
                <a:solidFill>
                  <a:srgbClr val="000000"/>
                </a:solidFill>
                <a:latin typeface="Calibri"/>
              </a:rPr>
              <a:t>Dari perhitungan dot product maka akan terbentuk matriks RBF uji seperti pada table di bawah ini.</a:t>
            </a:r>
            <a:endParaRPr b="0" lang="en-US" sz="2800" spc="-1" strike="noStrike">
              <a:solidFill>
                <a:srgbClr val="000000"/>
              </a:solidFill>
              <a:latin typeface="Calibri"/>
            </a:endParaRPr>
          </a:p>
        </p:txBody>
      </p:sp>
      <p:pic>
        <p:nvPicPr>
          <p:cNvPr id="468" name="Picture 2" descr=""/>
          <p:cNvPicPr/>
          <p:nvPr/>
        </p:nvPicPr>
        <p:blipFill>
          <a:blip r:embed="rId1"/>
          <a:stretch/>
        </p:blipFill>
        <p:spPr>
          <a:xfrm>
            <a:off x="2209680" y="2986200"/>
            <a:ext cx="7772040" cy="885600"/>
          </a:xfrm>
          <a:prstGeom prst="rect">
            <a:avLst/>
          </a:prstGeom>
          <a:ln>
            <a:noFill/>
          </a:ln>
        </p:spPr>
      </p:pic>
    </p:spTree>
  </p:cSld>
  <p:timing>
    <p:tnLst>
      <p:par>
        <p:cTn id="193" dur="indefinite" restart="never" nodeType="tmRoot">
          <p:childTnLst>
            <p:seq>
              <p:cTn id="194" dur="indefinite" nodeType="mainSeq"/>
              <p:prevCondLst>
                <p:cond delay="0" evt="onPrev">
                  <p:tgtEl>
                    <p:sldTgt/>
                  </p:tgtEl>
                </p:cond>
              </p:prevCondLst>
              <p:nextCondLst>
                <p:cond delay="0" evt="onNext">
                  <p:tgtEl>
                    <p:sldTgt/>
                  </p:tgtEl>
                </p:cond>
              </p:nextCondLst>
            </p:seq>
          </p:childTnLst>
        </p:cTn>
      </p:par>
    </p:tnLst>
  </p:timing>
</p:sld>
</file>

<file path=ppt/slides/slide10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9" name="TextShape 1"/>
          <p:cNvSpPr txBox="1"/>
          <p:nvPr/>
        </p:nvSpPr>
        <p:spPr>
          <a:xfrm>
            <a:off x="838080" y="365040"/>
            <a:ext cx="10515240" cy="1325160"/>
          </a:xfrm>
          <a:prstGeom prst="rect">
            <a:avLst/>
          </a:prstGeom>
          <a:noFill/>
          <a:ln>
            <a:noFill/>
          </a:ln>
        </p:spPr>
        <p:txBody>
          <a:bodyPr anchor="ctr"/>
          <a:p>
            <a:pPr>
              <a:lnSpc>
                <a:spcPct val="90000"/>
              </a:lnSpc>
            </a:pPr>
            <a:r>
              <a:rPr b="1" lang="en-US" sz="4400" spc="-1" strike="noStrike">
                <a:solidFill>
                  <a:srgbClr val="000000"/>
                </a:solidFill>
                <a:latin typeface="Calibri Light"/>
              </a:rPr>
              <a:t>BAB III – </a:t>
            </a:r>
            <a:r>
              <a:rPr b="1" i="1" lang="en-US" sz="4400" spc="-1" strike="noStrike">
                <a:solidFill>
                  <a:srgbClr val="000000"/>
                </a:solidFill>
                <a:latin typeface="Calibri Light"/>
              </a:rPr>
              <a:t>Support Vector Machine</a:t>
            </a:r>
            <a:endParaRPr b="0" lang="en-US" sz="4400" spc="-1" strike="noStrike">
              <a:solidFill>
                <a:srgbClr val="000000"/>
              </a:solidFill>
              <a:latin typeface="Calibri"/>
            </a:endParaRPr>
          </a:p>
        </p:txBody>
      </p:sp>
      <p:sp>
        <p:nvSpPr>
          <p:cNvPr id="470" name="TextShape 2"/>
          <p:cNvSpPr txBox="1"/>
          <p:nvPr/>
        </p:nvSpPr>
        <p:spPr>
          <a:xfrm>
            <a:off x="8610480" y="6356520"/>
            <a:ext cx="2742840" cy="364680"/>
          </a:xfrm>
          <a:prstGeom prst="rect">
            <a:avLst/>
          </a:prstGeom>
          <a:noFill/>
          <a:ln>
            <a:noFill/>
          </a:ln>
        </p:spPr>
        <p:txBody>
          <a:bodyPr anchor="ctr"/>
          <a:p>
            <a:pPr algn="r">
              <a:lnSpc>
                <a:spcPct val="100000"/>
              </a:lnSpc>
            </a:pPr>
            <a:fld id="{7E0E7D40-30A9-4603-A77A-E1EC668482EF}" type="slidenum">
              <a:rPr b="0" lang="en-US" sz="1200" spc="-1" strike="noStrike">
                <a:solidFill>
                  <a:srgbClr val="8b8b8b"/>
                </a:solidFill>
                <a:latin typeface="Calibri"/>
              </a:rPr>
              <a:t>1</a:t>
            </a:fld>
            <a:endParaRPr b="0" lang="en-US" sz="1200" spc="-1" strike="noStrike">
              <a:latin typeface="Times New Roman"/>
            </a:endParaRPr>
          </a:p>
        </p:txBody>
      </p:sp>
      <p:sp>
        <p:nvSpPr>
          <p:cNvPr id="471" name="TextShape 3"/>
          <p:cNvSpPr txBox="1"/>
          <p:nvPr/>
        </p:nvSpPr>
        <p:spPr>
          <a:xfrm>
            <a:off x="838080" y="1825560"/>
            <a:ext cx="10515240" cy="4350960"/>
          </a:xfrm>
          <a:prstGeom prst="rect">
            <a:avLst/>
          </a:prstGeom>
          <a:noFill/>
          <a:ln>
            <a:noFill/>
          </a:ln>
        </p:spPr>
        <p:txBody>
          <a:bodyPr>
            <a:normAutofit/>
          </a:bodyPr>
          <a:p>
            <a:pPr algn="just">
              <a:lnSpc>
                <a:spcPct val="90000"/>
              </a:lnSpc>
              <a:spcBef>
                <a:spcPts val="1001"/>
              </a:spcBef>
            </a:pPr>
            <a:r>
              <a:rPr b="0" lang="en-US" sz="2800" spc="-1" strike="noStrike">
                <a:solidFill>
                  <a:srgbClr val="000000"/>
                </a:solidFill>
                <a:latin typeface="Calibri"/>
              </a:rPr>
              <a:t>Setelah mendapatkan matriks RBF uji maka proses klasifikasi dapat dilakukan dengan menggunakan persamaan 2.15. Perhitungan klasifikasi adalah sebagai berikut:</a:t>
            </a:r>
            <a:endParaRPr b="0" lang="en-US" sz="2800" spc="-1" strike="noStrike">
              <a:solidFill>
                <a:srgbClr val="000000"/>
              </a:solidFill>
              <a:latin typeface="Calibri"/>
            </a:endParaRPr>
          </a:p>
        </p:txBody>
      </p:sp>
      <p:pic>
        <p:nvPicPr>
          <p:cNvPr id="472" name="Picture 4" descr=""/>
          <p:cNvPicPr/>
          <p:nvPr/>
        </p:nvPicPr>
        <p:blipFill>
          <a:blip r:embed="rId1"/>
          <a:stretch/>
        </p:blipFill>
        <p:spPr>
          <a:xfrm>
            <a:off x="976320" y="3358440"/>
            <a:ext cx="10239120" cy="1285560"/>
          </a:xfrm>
          <a:prstGeom prst="rect">
            <a:avLst/>
          </a:prstGeom>
          <a:ln>
            <a:noFill/>
          </a:ln>
        </p:spPr>
      </p:pic>
    </p:spTree>
  </p:cSld>
  <p:timing>
    <p:tnLst>
      <p:par>
        <p:cTn id="195" dur="indefinite" restart="never" nodeType="tmRoot">
          <p:childTnLst>
            <p:seq>
              <p:cTn id="196" dur="indefinite" nodeType="mainSeq"/>
              <p:prevCondLst>
                <p:cond delay="0" evt="onPrev">
                  <p:tgtEl>
                    <p:sldTgt/>
                  </p:tgtEl>
                </p:cond>
              </p:prevCondLst>
              <p:nextCondLst>
                <p:cond delay="0" evt="onNext">
                  <p:tgtEl>
                    <p:sldTgt/>
                  </p:tgtEl>
                </p:cond>
              </p:nextCondLst>
            </p:seq>
          </p:childTnLst>
        </p:cTn>
      </p:par>
    </p:tnLst>
  </p:timing>
</p:sld>
</file>

<file path=ppt/slides/slide10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3" name="TextShape 1"/>
          <p:cNvSpPr txBox="1"/>
          <p:nvPr/>
        </p:nvSpPr>
        <p:spPr>
          <a:xfrm>
            <a:off x="838080" y="365040"/>
            <a:ext cx="10515240" cy="1325160"/>
          </a:xfrm>
          <a:prstGeom prst="rect">
            <a:avLst/>
          </a:prstGeom>
          <a:noFill/>
          <a:ln>
            <a:noFill/>
          </a:ln>
        </p:spPr>
        <p:txBody>
          <a:bodyPr anchor="ctr"/>
          <a:p>
            <a:pPr>
              <a:lnSpc>
                <a:spcPct val="90000"/>
              </a:lnSpc>
            </a:pPr>
            <a:r>
              <a:rPr b="1" lang="en-US" sz="4400" spc="-1" strike="noStrike">
                <a:solidFill>
                  <a:srgbClr val="000000"/>
                </a:solidFill>
                <a:latin typeface="Calibri Light"/>
              </a:rPr>
              <a:t>BAB III – </a:t>
            </a:r>
            <a:r>
              <a:rPr b="1" i="1" lang="en-US" sz="4400" spc="-1" strike="noStrike">
                <a:solidFill>
                  <a:srgbClr val="000000"/>
                </a:solidFill>
                <a:latin typeface="Calibri Light"/>
              </a:rPr>
              <a:t>Support Vector Machine</a:t>
            </a:r>
            <a:endParaRPr b="0" lang="en-US" sz="4400" spc="-1" strike="noStrike">
              <a:solidFill>
                <a:srgbClr val="000000"/>
              </a:solidFill>
              <a:latin typeface="Calibri"/>
            </a:endParaRPr>
          </a:p>
        </p:txBody>
      </p:sp>
      <p:sp>
        <p:nvSpPr>
          <p:cNvPr id="474" name="TextShape 2"/>
          <p:cNvSpPr txBox="1"/>
          <p:nvPr/>
        </p:nvSpPr>
        <p:spPr>
          <a:xfrm>
            <a:off x="8610480" y="6356520"/>
            <a:ext cx="2742840" cy="364680"/>
          </a:xfrm>
          <a:prstGeom prst="rect">
            <a:avLst/>
          </a:prstGeom>
          <a:noFill/>
          <a:ln>
            <a:noFill/>
          </a:ln>
        </p:spPr>
        <p:txBody>
          <a:bodyPr anchor="ctr"/>
          <a:p>
            <a:pPr algn="r">
              <a:lnSpc>
                <a:spcPct val="100000"/>
              </a:lnSpc>
            </a:pPr>
            <a:fld id="{D648AA33-918E-4670-93D2-F1372D5C47E5}" type="slidenum">
              <a:rPr b="0" lang="en-US" sz="1200" spc="-1" strike="noStrike">
                <a:solidFill>
                  <a:srgbClr val="8b8b8b"/>
                </a:solidFill>
                <a:latin typeface="Calibri"/>
              </a:rPr>
              <a:t>1</a:t>
            </a:fld>
            <a:endParaRPr b="0" lang="en-US" sz="1200" spc="-1" strike="noStrike">
              <a:latin typeface="Times New Roman"/>
            </a:endParaRPr>
          </a:p>
        </p:txBody>
      </p:sp>
      <p:sp>
        <p:nvSpPr>
          <p:cNvPr id="475" name="TextShape 3"/>
          <p:cNvSpPr txBox="1"/>
          <p:nvPr/>
        </p:nvSpPr>
        <p:spPr>
          <a:xfrm>
            <a:off x="838080" y="1825560"/>
            <a:ext cx="10515240" cy="3978720"/>
          </a:xfrm>
          <a:prstGeom prst="rect">
            <a:avLst/>
          </a:prstGeom>
          <a:noFill/>
          <a:ln>
            <a:noFill/>
          </a:ln>
        </p:spPr>
        <p:txBody>
          <a:bodyPr/>
          <a:p>
            <a:pPr algn="just">
              <a:lnSpc>
                <a:spcPct val="90000"/>
              </a:lnSpc>
              <a:spcBef>
                <a:spcPts val="1001"/>
              </a:spcBef>
            </a:pPr>
            <a:r>
              <a:rPr b="0" lang="en-US" sz="2800" spc="-1" strike="noStrike">
                <a:solidFill>
                  <a:srgbClr val="000000"/>
                </a:solidFill>
                <a:latin typeface="NimbusRomNo9L-Regu"/>
              </a:rPr>
              <a:t>Setelah dilakukannya perhitungan manual antara data uji terhadap data latih, nilai yang diperoleh adalah 1 yang artinya data uji masuk ke dalam kelas 1 (positif). Jika hasil perhitungan bernilai -1 maka data uji masuk ke dalam kelas -1 (negatif). Misal dalam pengujian di atas kelas 1 adalah mobil dan kelas -1 adalah bukan mobil, maka data uji tergolong kelas mobil.</a:t>
            </a:r>
            <a:endParaRPr b="0" lang="en-US" sz="2800" spc="-1" strike="noStrike">
              <a:solidFill>
                <a:srgbClr val="000000"/>
              </a:solidFill>
              <a:latin typeface="Calibri"/>
            </a:endParaRPr>
          </a:p>
        </p:txBody>
      </p:sp>
    </p:spTree>
  </p:cSld>
  <p:timing>
    <p:tnLst>
      <p:par>
        <p:cTn id="197" dur="indefinite" restart="never" nodeType="tmRoot">
          <p:childTnLst>
            <p:seq>
              <p:cTn id="198" dur="indefinite" nodeType="mainSeq"/>
              <p:prevCondLst>
                <p:cond delay="0" evt="onPrev">
                  <p:tgtEl>
                    <p:sldTgt/>
                  </p:tgtEl>
                </p:cond>
              </p:prevCondLst>
              <p:nextCondLst>
                <p:cond delay="0" evt="onNext">
                  <p:tgtEl>
                    <p:sldTgt/>
                  </p:tgtEl>
                </p:cond>
              </p:nextCondLst>
            </p:seq>
          </p:childTnLst>
        </p:cTn>
      </p:par>
    </p:tnLst>
  </p:timing>
</p:sld>
</file>

<file path=ppt/slides/slide10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6" name="TextShape 1"/>
          <p:cNvSpPr txBox="1"/>
          <p:nvPr/>
        </p:nvSpPr>
        <p:spPr>
          <a:xfrm>
            <a:off x="838080" y="365040"/>
            <a:ext cx="10515240" cy="1325160"/>
          </a:xfrm>
          <a:prstGeom prst="rect">
            <a:avLst/>
          </a:prstGeom>
          <a:noFill/>
          <a:ln>
            <a:noFill/>
          </a:ln>
        </p:spPr>
        <p:txBody>
          <a:bodyPr anchor="ctr"/>
          <a:p>
            <a:pPr>
              <a:lnSpc>
                <a:spcPct val="90000"/>
              </a:lnSpc>
            </a:pPr>
            <a:r>
              <a:rPr b="1" lang="en-US" sz="4400" spc="-1" strike="noStrike">
                <a:solidFill>
                  <a:srgbClr val="000000"/>
                </a:solidFill>
                <a:latin typeface="Calibri Light"/>
              </a:rPr>
              <a:t>Daftar Pustaka</a:t>
            </a:r>
            <a:endParaRPr b="0" lang="en-US" sz="4400" spc="-1" strike="noStrike">
              <a:solidFill>
                <a:srgbClr val="000000"/>
              </a:solidFill>
              <a:latin typeface="Calibri"/>
            </a:endParaRPr>
          </a:p>
        </p:txBody>
      </p:sp>
      <p:sp>
        <p:nvSpPr>
          <p:cNvPr id="477" name="TextShape 2"/>
          <p:cNvSpPr txBox="1"/>
          <p:nvPr/>
        </p:nvSpPr>
        <p:spPr>
          <a:xfrm>
            <a:off x="838080" y="1825560"/>
            <a:ext cx="10515240" cy="4350960"/>
          </a:xfrm>
          <a:prstGeom prst="rect">
            <a:avLst/>
          </a:prstGeom>
          <a:noFill/>
          <a:ln>
            <a:noFill/>
          </a:ln>
        </p:spPr>
        <p:txBody>
          <a:bodyPr>
            <a:normAutofit/>
          </a:bodyPr>
          <a:p>
            <a:pPr algn="just">
              <a:lnSpc>
                <a:spcPct val="120000"/>
              </a:lnSpc>
              <a:spcBef>
                <a:spcPts val="1001"/>
              </a:spcBef>
            </a:pPr>
            <a:r>
              <a:rPr b="0" lang="en-US" sz="1000" spc="-1" strike="noStrike">
                <a:solidFill>
                  <a:srgbClr val="000000"/>
                </a:solidFill>
                <a:latin typeface="Calibri"/>
              </a:rPr>
              <a:t>[1] S. Bougharriou, F. Hamdaoui, and A. Mtibaa, ”Linear SVM classifier based HOG car detection”, International Conference on Sciences and Techniques of Automatic Control and Computer Engineering (STA), 2017.</a:t>
            </a:r>
            <a:endParaRPr b="0" lang="en-US" sz="1000" spc="-1" strike="noStrike">
              <a:solidFill>
                <a:srgbClr val="000000"/>
              </a:solidFill>
              <a:latin typeface="Calibri"/>
            </a:endParaRPr>
          </a:p>
          <a:p>
            <a:pPr algn="just">
              <a:lnSpc>
                <a:spcPct val="120000"/>
              </a:lnSpc>
              <a:spcBef>
                <a:spcPts val="1001"/>
              </a:spcBef>
            </a:pPr>
            <a:r>
              <a:rPr b="0" lang="en-US" sz="1000" spc="-1" strike="noStrike">
                <a:solidFill>
                  <a:srgbClr val="000000"/>
                </a:solidFill>
                <a:latin typeface="Calibri"/>
              </a:rPr>
              <a:t>[2] Adhi Prahara and Murinto, ”Car Detection Based on Road Direction on Traffic Surveillance Image”, International Conference on Science in Information Technology (ICSITech), 2016.</a:t>
            </a:r>
            <a:endParaRPr b="0" lang="en-US" sz="1000" spc="-1" strike="noStrike">
              <a:solidFill>
                <a:srgbClr val="000000"/>
              </a:solidFill>
              <a:latin typeface="Calibri"/>
            </a:endParaRPr>
          </a:p>
          <a:p>
            <a:pPr algn="just">
              <a:lnSpc>
                <a:spcPct val="120000"/>
              </a:lnSpc>
              <a:spcBef>
                <a:spcPts val="1001"/>
              </a:spcBef>
            </a:pPr>
            <a:r>
              <a:rPr b="0" lang="en-US" sz="1000" spc="-1" strike="noStrike">
                <a:solidFill>
                  <a:srgbClr val="000000"/>
                </a:solidFill>
                <a:latin typeface="Calibri"/>
              </a:rPr>
              <a:t>[3] Daniel Neumann, Tobias Langner, Fritz Ulbrich, Dorothee Spitta1and Daniel Goehring, “Online Vehicle Detection using Haar-like, LBP and HOG Feature basedImage Classifiers with Stereo Vision Preselection”, IEEE Intelligent Vehicles Symposium (IV), 2017.</a:t>
            </a:r>
            <a:endParaRPr b="0" lang="en-US" sz="1000" spc="-1" strike="noStrike">
              <a:solidFill>
                <a:srgbClr val="000000"/>
              </a:solidFill>
              <a:latin typeface="Calibri"/>
            </a:endParaRPr>
          </a:p>
          <a:p>
            <a:pPr algn="just">
              <a:lnSpc>
                <a:spcPct val="120000"/>
              </a:lnSpc>
              <a:spcBef>
                <a:spcPts val="1001"/>
              </a:spcBef>
            </a:pPr>
            <a:r>
              <a:rPr b="0" lang="en-US" sz="1000" spc="-1" strike="noStrike">
                <a:solidFill>
                  <a:srgbClr val="000000"/>
                </a:solidFill>
                <a:latin typeface="Calibri"/>
              </a:rPr>
              <a:t>[4] Md. Shamim Reza Sajib, and Dr. Saifuddin Md. Tareeq, “A Feature Based Method for Real Time Vehicle Detection and Classification From Om-Road Videos”, International Conference of Computer an Informtion Technology (ICCIT), 2017.</a:t>
            </a:r>
            <a:endParaRPr b="0" lang="en-US" sz="1000" spc="-1" strike="noStrike">
              <a:solidFill>
                <a:srgbClr val="000000"/>
              </a:solidFill>
              <a:latin typeface="Calibri"/>
            </a:endParaRPr>
          </a:p>
          <a:p>
            <a:pPr algn="just">
              <a:lnSpc>
                <a:spcPct val="120000"/>
              </a:lnSpc>
              <a:spcBef>
                <a:spcPts val="1001"/>
              </a:spcBef>
            </a:pPr>
            <a:r>
              <a:rPr b="0" lang="en-US" sz="1000" spc="-1" strike="noStrike">
                <a:solidFill>
                  <a:srgbClr val="000000"/>
                </a:solidFill>
                <a:latin typeface="Calibri"/>
              </a:rPr>
              <a:t>[5] A. Shakin Banu and P. Vasuki, “Video Based Vehicle Detection using Morphological Operation and HOG Feature Extraction”, ARPN Journal of Engineering and Applied Sciences, 2015.</a:t>
            </a:r>
            <a:endParaRPr b="0" lang="en-US" sz="1000" spc="-1" strike="noStrike">
              <a:solidFill>
                <a:srgbClr val="000000"/>
              </a:solidFill>
              <a:latin typeface="Calibri"/>
            </a:endParaRPr>
          </a:p>
          <a:p>
            <a:pPr algn="just">
              <a:lnSpc>
                <a:spcPct val="120000"/>
              </a:lnSpc>
              <a:spcBef>
                <a:spcPts val="1001"/>
              </a:spcBef>
            </a:pPr>
            <a:r>
              <a:rPr b="0" lang="en-US" sz="1000" spc="-1" strike="noStrike">
                <a:solidFill>
                  <a:srgbClr val="000000"/>
                </a:solidFill>
                <a:latin typeface="Calibri"/>
              </a:rPr>
              <a:t>[6] Gonzalez and Rafael C., “Digital Image Processing”, Prentice-Hall, Inc., 2002.</a:t>
            </a:r>
            <a:endParaRPr b="0" lang="en-US" sz="1000" spc="-1" strike="noStrike">
              <a:solidFill>
                <a:srgbClr val="000000"/>
              </a:solidFill>
              <a:latin typeface="Calibri"/>
            </a:endParaRPr>
          </a:p>
          <a:p>
            <a:pPr algn="just">
              <a:lnSpc>
                <a:spcPct val="120000"/>
              </a:lnSpc>
              <a:spcBef>
                <a:spcPts val="1001"/>
              </a:spcBef>
            </a:pPr>
            <a:r>
              <a:rPr b="0" lang="en-US" sz="1000" spc="-1" strike="noStrike">
                <a:solidFill>
                  <a:srgbClr val="000000"/>
                </a:solidFill>
                <a:latin typeface="Calibri"/>
              </a:rPr>
              <a:t>[7] Rinaldi Munir, “Pengolahan Citra Digital”, Informatika, 2004.</a:t>
            </a:r>
            <a:endParaRPr b="0" lang="en-US" sz="1000" spc="-1" strike="noStrike">
              <a:solidFill>
                <a:srgbClr val="000000"/>
              </a:solidFill>
              <a:latin typeface="Calibri"/>
            </a:endParaRPr>
          </a:p>
          <a:p>
            <a:pPr algn="just">
              <a:lnSpc>
                <a:spcPct val="120000"/>
              </a:lnSpc>
              <a:spcBef>
                <a:spcPts val="1001"/>
              </a:spcBef>
            </a:pPr>
            <a:r>
              <a:rPr b="0" lang="en-US" sz="1000" spc="-1" strike="noStrike">
                <a:solidFill>
                  <a:srgbClr val="000000"/>
                </a:solidFill>
                <a:latin typeface="Calibri"/>
              </a:rPr>
              <a:t>[8] Otsu, N., “A Threshold Selection Method from Gray-Level Histogram”, Institute of Electrical and Electronics Engineers (IEEE), 1979</a:t>
            </a:r>
            <a:endParaRPr b="0" lang="en-US" sz="1000" spc="-1" strike="noStrike">
              <a:solidFill>
                <a:srgbClr val="000000"/>
              </a:solidFill>
              <a:latin typeface="Calibri"/>
            </a:endParaRPr>
          </a:p>
          <a:p>
            <a:pPr algn="just">
              <a:lnSpc>
                <a:spcPct val="120000"/>
              </a:lnSpc>
              <a:spcBef>
                <a:spcPts val="1001"/>
              </a:spcBef>
            </a:pPr>
            <a:r>
              <a:rPr b="0" lang="en-US" sz="1000" spc="-1" strike="noStrike">
                <a:solidFill>
                  <a:srgbClr val="000000"/>
                </a:solidFill>
                <a:latin typeface="Calibri"/>
              </a:rPr>
              <a:t>[9] Navneet Dalal and Bill Triggs, “Histograms of Oriented Gradients for Human Detection”, Institute of Electrical and Electronics Engineers (IEEE), 2005</a:t>
            </a:r>
            <a:endParaRPr b="0" lang="en-US" sz="1000" spc="-1" strike="noStrike">
              <a:solidFill>
                <a:srgbClr val="000000"/>
              </a:solidFill>
              <a:latin typeface="Calibri"/>
            </a:endParaRPr>
          </a:p>
          <a:p>
            <a:pPr algn="just">
              <a:lnSpc>
                <a:spcPct val="120000"/>
              </a:lnSpc>
              <a:spcBef>
                <a:spcPts val="1001"/>
              </a:spcBef>
            </a:pPr>
            <a:r>
              <a:rPr b="0" lang="en-US" sz="1000" spc="-1" strike="noStrike">
                <a:solidFill>
                  <a:srgbClr val="000000"/>
                </a:solidFill>
                <a:latin typeface="Calibri"/>
              </a:rPr>
              <a:t>[10] ”Histogram of Oriented Gradients”. [Online]. Available : https://www.learnopencv.com/histogram-of0oriented-gradients/.</a:t>
            </a:r>
            <a:endParaRPr b="0" lang="en-US" sz="1000" spc="-1" strike="noStrike">
              <a:solidFill>
                <a:srgbClr val="000000"/>
              </a:solidFill>
              <a:latin typeface="Calibri"/>
            </a:endParaRPr>
          </a:p>
          <a:p>
            <a:pPr algn="just">
              <a:lnSpc>
                <a:spcPct val="120000"/>
              </a:lnSpc>
              <a:spcBef>
                <a:spcPts val="1001"/>
              </a:spcBef>
            </a:pPr>
            <a:r>
              <a:rPr b="0" lang="en-US" sz="1000" spc="-1" strike="noStrike">
                <a:solidFill>
                  <a:srgbClr val="000000"/>
                </a:solidFill>
                <a:latin typeface="Calibri"/>
              </a:rPr>
              <a:t>[11] Ingo Steinwart and Andreas Christmann , “Support Vector Machines”, Information Science and Statistics. Springer, New York, 2008.</a:t>
            </a:r>
            <a:endParaRPr b="0" lang="en-US" sz="1000" spc="-1" strike="noStrike">
              <a:solidFill>
                <a:srgbClr val="000000"/>
              </a:solidFill>
              <a:latin typeface="Calibri"/>
            </a:endParaRPr>
          </a:p>
          <a:p>
            <a:pPr algn="just">
              <a:lnSpc>
                <a:spcPct val="120000"/>
              </a:lnSpc>
              <a:spcBef>
                <a:spcPts val="1001"/>
              </a:spcBef>
            </a:pPr>
            <a:r>
              <a:rPr b="0" lang="en-US" sz="1000" spc="-1" strike="noStrike">
                <a:solidFill>
                  <a:srgbClr val="000000"/>
                </a:solidFill>
                <a:latin typeface="Calibri"/>
              </a:rPr>
              <a:t>[12] K. Markham, “Simple guide to confusion matrix terminology,” Data School, 08-Jun- 2016. [Online]. Available: https://www.dataschool.io/simple-guide-to-confusion-matrixterminology/. [Accessed: 19-Sep-2018].</a:t>
            </a:r>
            <a:endParaRPr b="0" lang="en-US" sz="1000" spc="-1" strike="noStrike">
              <a:solidFill>
                <a:srgbClr val="000000"/>
              </a:solidFill>
              <a:latin typeface="Calibri"/>
            </a:endParaRPr>
          </a:p>
          <a:p>
            <a:pPr algn="just">
              <a:lnSpc>
                <a:spcPct val="120000"/>
              </a:lnSpc>
              <a:spcBef>
                <a:spcPts val="1001"/>
              </a:spcBef>
            </a:pPr>
            <a:r>
              <a:rPr b="0" lang="en-US" sz="1000" spc="-1" strike="noStrike">
                <a:solidFill>
                  <a:srgbClr val="000000"/>
                </a:solidFill>
                <a:latin typeface="Calibri"/>
              </a:rPr>
              <a:t>[13] G. Adhika dan R.R.W. Ken, “Penerapan Histogram of Oriented Gradients, Principal Component Analysis, dan AdaBoost untuk Sistem Pengenalan Wajah”, Institut Teknologi Harapan Bangsa (ITHB), 2018</a:t>
            </a:r>
            <a:endParaRPr b="0" lang="en-US" sz="1000" spc="-1" strike="noStrike">
              <a:solidFill>
                <a:srgbClr val="000000"/>
              </a:solidFill>
              <a:latin typeface="Calibri"/>
            </a:endParaRPr>
          </a:p>
        </p:txBody>
      </p:sp>
      <p:sp>
        <p:nvSpPr>
          <p:cNvPr id="478" name="TextShape 3"/>
          <p:cNvSpPr txBox="1"/>
          <p:nvPr/>
        </p:nvSpPr>
        <p:spPr>
          <a:xfrm>
            <a:off x="8610480" y="6356520"/>
            <a:ext cx="2742840" cy="364680"/>
          </a:xfrm>
          <a:prstGeom prst="rect">
            <a:avLst/>
          </a:prstGeom>
          <a:noFill/>
          <a:ln>
            <a:noFill/>
          </a:ln>
        </p:spPr>
        <p:txBody>
          <a:bodyPr anchor="ctr"/>
          <a:p>
            <a:pPr algn="r">
              <a:lnSpc>
                <a:spcPct val="100000"/>
              </a:lnSpc>
            </a:pPr>
            <a:fld id="{8450C2CD-1668-49A6-A317-E078D8C82AD1}" type="slidenum">
              <a:rPr b="0" lang="en-US" sz="1200" spc="-1" strike="noStrike">
                <a:solidFill>
                  <a:srgbClr val="8b8b8b"/>
                </a:solidFill>
                <a:latin typeface="Calibri"/>
              </a:rPr>
              <a:t>1</a:t>
            </a:fld>
            <a:endParaRPr b="0" lang="en-US" sz="1200" spc="-1" strike="noStrike">
              <a:latin typeface="Times New Roman"/>
            </a:endParaRPr>
          </a:p>
        </p:txBody>
      </p:sp>
    </p:spTree>
  </p:cSld>
  <p:timing>
    <p:tnLst>
      <p:par>
        <p:cTn id="199" dur="indefinite" restart="never" nodeType="tmRoot">
          <p:childTnLst>
            <p:seq>
              <p:cTn id="200" dur="indefinite" nodeType="mainSeq"/>
              <p:prevCondLst>
                <p:cond delay="0" evt="onPrev">
                  <p:tgtEl>
                    <p:sldTgt/>
                  </p:tgtEl>
                </p:cond>
              </p:prevCondLst>
              <p:nextCondLst>
                <p:cond delay="0" evt="onNext">
                  <p:tgtEl>
                    <p:sldTgt/>
                  </p:tgtEl>
                </p:cond>
              </p:nextCondLst>
            </p:seq>
          </p:childTnLst>
        </p:cTn>
      </p:par>
    </p:tnLst>
  </p:timing>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1" name="TextShape 1"/>
          <p:cNvSpPr txBox="1"/>
          <p:nvPr/>
        </p:nvSpPr>
        <p:spPr>
          <a:xfrm>
            <a:off x="838080" y="365040"/>
            <a:ext cx="10515240" cy="1325160"/>
          </a:xfrm>
          <a:prstGeom prst="rect">
            <a:avLst/>
          </a:prstGeom>
          <a:noFill/>
          <a:ln>
            <a:noFill/>
          </a:ln>
        </p:spPr>
        <p:txBody>
          <a:bodyPr anchor="ctr"/>
          <a:p>
            <a:pPr>
              <a:lnSpc>
                <a:spcPct val="90000"/>
              </a:lnSpc>
            </a:pPr>
            <a:r>
              <a:rPr b="1" lang="en-US" sz="4400" spc="-1" strike="noStrike">
                <a:solidFill>
                  <a:srgbClr val="000000"/>
                </a:solidFill>
                <a:latin typeface="Calibri Light"/>
              </a:rPr>
              <a:t>BAB I - METODOLOGI PENELITIAN</a:t>
            </a:r>
            <a:endParaRPr b="0" lang="en-US" sz="4400" spc="-1" strike="noStrike">
              <a:solidFill>
                <a:srgbClr val="000000"/>
              </a:solidFill>
              <a:latin typeface="Calibri"/>
            </a:endParaRPr>
          </a:p>
        </p:txBody>
      </p:sp>
      <p:sp>
        <p:nvSpPr>
          <p:cNvPr id="112" name="TextShape 2"/>
          <p:cNvSpPr txBox="1"/>
          <p:nvPr/>
        </p:nvSpPr>
        <p:spPr>
          <a:xfrm>
            <a:off x="838080" y="1825560"/>
            <a:ext cx="10515240" cy="4350960"/>
          </a:xfrm>
          <a:prstGeom prst="rect">
            <a:avLst/>
          </a:prstGeom>
          <a:noFill/>
          <a:ln>
            <a:noFill/>
          </a:ln>
        </p:spPr>
        <p:txBody>
          <a:bodyPr>
            <a:normAutofit/>
          </a:bodyPr>
          <a:p>
            <a:pPr algn="just">
              <a:lnSpc>
                <a:spcPct val="120000"/>
              </a:lnSpc>
              <a:spcBef>
                <a:spcPts val="1001"/>
              </a:spcBef>
            </a:pPr>
            <a:r>
              <a:rPr b="0" lang="en-US" sz="2800" spc="-1" strike="noStrike">
                <a:solidFill>
                  <a:srgbClr val="000000"/>
                </a:solidFill>
                <a:latin typeface="Calibri"/>
              </a:rPr>
              <a:t>3. Implementasi </a:t>
            </a:r>
            <a:endParaRPr b="0" lang="en-US" sz="2800" spc="-1" strike="noStrike">
              <a:solidFill>
                <a:srgbClr val="000000"/>
              </a:solidFill>
              <a:latin typeface="Calibri"/>
            </a:endParaRPr>
          </a:p>
          <a:p>
            <a:pPr algn="just">
              <a:lnSpc>
                <a:spcPct val="120000"/>
              </a:lnSpc>
              <a:spcBef>
                <a:spcPts val="1001"/>
              </a:spcBef>
            </a:pPr>
            <a:r>
              <a:rPr b="0" lang="en-US" sz="2800" spc="-1" strike="noStrike">
                <a:solidFill>
                  <a:srgbClr val="000000"/>
                </a:solidFill>
                <a:latin typeface="Calibri"/>
              </a:rPr>
              <a:t>Mengimplementasikan hasil perancangan yang telah dibuat sebelumnya dalam bentuk aplikasi untuk melakukan ekstraksi ﬁtur. </a:t>
            </a:r>
            <a:endParaRPr b="0" lang="en-US" sz="2800" spc="-1" strike="noStrike">
              <a:solidFill>
                <a:srgbClr val="000000"/>
              </a:solidFill>
              <a:latin typeface="Calibri"/>
            </a:endParaRPr>
          </a:p>
          <a:p>
            <a:pPr algn="just">
              <a:lnSpc>
                <a:spcPct val="120000"/>
              </a:lnSpc>
              <a:spcBef>
                <a:spcPts val="1001"/>
              </a:spcBef>
            </a:pPr>
            <a:r>
              <a:rPr b="0" lang="en-US" sz="2800" spc="-1" strike="noStrike">
                <a:solidFill>
                  <a:srgbClr val="000000"/>
                </a:solidFill>
                <a:latin typeface="Calibri"/>
              </a:rPr>
              <a:t>4. Pengujian </a:t>
            </a:r>
            <a:endParaRPr b="0" lang="en-US" sz="2800" spc="-1" strike="noStrike">
              <a:solidFill>
                <a:srgbClr val="000000"/>
              </a:solidFill>
              <a:latin typeface="Calibri"/>
            </a:endParaRPr>
          </a:p>
          <a:p>
            <a:pPr algn="just">
              <a:lnSpc>
                <a:spcPct val="120000"/>
              </a:lnSpc>
              <a:spcBef>
                <a:spcPts val="1001"/>
              </a:spcBef>
            </a:pPr>
            <a:r>
              <a:rPr b="0" lang="en-US" sz="2800" spc="-1" strike="noStrike">
                <a:solidFill>
                  <a:srgbClr val="000000"/>
                </a:solidFill>
                <a:latin typeface="Calibri"/>
              </a:rPr>
              <a:t>Melakukan pengujian terhadap aplikasi yang telah dibuat dan menghitung nilai akurasi dari hasil deteksi mobil. Selain itu akan dilakukan pengujian untuk kasis ﬁtur tidak utuh dan analisis setiap parameter masukan pada setiap metode untuk mendapatkan nilai dari parameter yang sesuai untuk kasus dataset mobil.</a:t>
            </a:r>
            <a:endParaRPr b="0" lang="en-US" sz="2800" spc="-1" strike="noStrike">
              <a:solidFill>
                <a:srgbClr val="000000"/>
              </a:solidFill>
              <a:latin typeface="Calibri"/>
            </a:endParaRPr>
          </a:p>
        </p:txBody>
      </p:sp>
      <p:sp>
        <p:nvSpPr>
          <p:cNvPr id="113" name="TextShape 3"/>
          <p:cNvSpPr txBox="1"/>
          <p:nvPr/>
        </p:nvSpPr>
        <p:spPr>
          <a:xfrm>
            <a:off x="8610480" y="6356520"/>
            <a:ext cx="2742840" cy="364680"/>
          </a:xfrm>
          <a:prstGeom prst="rect">
            <a:avLst/>
          </a:prstGeom>
          <a:noFill/>
          <a:ln>
            <a:noFill/>
          </a:ln>
        </p:spPr>
        <p:txBody>
          <a:bodyPr anchor="ctr"/>
          <a:p>
            <a:pPr algn="r">
              <a:lnSpc>
                <a:spcPct val="100000"/>
              </a:lnSpc>
            </a:pPr>
            <a:fld id="{F3C2FAEE-EEEA-46A5-ABC4-5832BE9389AC}" type="slidenum">
              <a:rPr b="0" lang="en-US" sz="1200" spc="-1" strike="noStrike">
                <a:solidFill>
                  <a:srgbClr val="8b8b8b"/>
                </a:solidFill>
                <a:latin typeface="Calibri"/>
              </a:rPr>
              <a:t>1</a:t>
            </a:fld>
            <a:endParaRPr b="0" lang="en-US" sz="1200" spc="-1" strike="noStrike">
              <a:latin typeface="Times New Roman"/>
            </a:endParaRPr>
          </a:p>
        </p:txBody>
      </p:sp>
    </p:spTree>
  </p:cSld>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4" name="TextShape 1"/>
          <p:cNvSpPr txBox="1"/>
          <p:nvPr/>
        </p:nvSpPr>
        <p:spPr>
          <a:xfrm>
            <a:off x="838080" y="365040"/>
            <a:ext cx="10515240" cy="1325160"/>
          </a:xfrm>
          <a:prstGeom prst="rect">
            <a:avLst/>
          </a:prstGeom>
          <a:noFill/>
          <a:ln>
            <a:noFill/>
          </a:ln>
        </p:spPr>
        <p:txBody>
          <a:bodyPr anchor="ctr"/>
          <a:p>
            <a:pPr>
              <a:lnSpc>
                <a:spcPct val="90000"/>
              </a:lnSpc>
            </a:pPr>
            <a:r>
              <a:rPr b="1" lang="en-US" sz="4400" spc="-1" strike="noStrike">
                <a:solidFill>
                  <a:srgbClr val="000000"/>
                </a:solidFill>
                <a:latin typeface="Calibri Light"/>
              </a:rPr>
              <a:t>BAB I - SISTEMATIKA PENULISAN</a:t>
            </a:r>
            <a:endParaRPr b="0" lang="en-US" sz="4400" spc="-1" strike="noStrike">
              <a:solidFill>
                <a:srgbClr val="000000"/>
              </a:solidFill>
              <a:latin typeface="Calibri"/>
            </a:endParaRPr>
          </a:p>
        </p:txBody>
      </p:sp>
      <p:sp>
        <p:nvSpPr>
          <p:cNvPr id="115" name="TextShape 2"/>
          <p:cNvSpPr txBox="1"/>
          <p:nvPr/>
        </p:nvSpPr>
        <p:spPr>
          <a:xfrm>
            <a:off x="838080" y="1825560"/>
            <a:ext cx="10515240" cy="4350960"/>
          </a:xfrm>
          <a:prstGeom prst="rect">
            <a:avLst/>
          </a:prstGeom>
          <a:noFill/>
          <a:ln>
            <a:noFill/>
          </a:ln>
        </p:spPr>
        <p:txBody>
          <a:bodyPr>
            <a:normAutofit/>
          </a:bodyPr>
          <a:p>
            <a:pPr marL="228600" indent="-228240">
              <a:lnSpc>
                <a:spcPct val="120000"/>
              </a:lnSpc>
              <a:spcBef>
                <a:spcPts val="1001"/>
              </a:spcBef>
              <a:buClr>
                <a:srgbClr val="000000"/>
              </a:buClr>
              <a:buFont typeface="Arial"/>
              <a:buChar char="•"/>
            </a:pPr>
            <a:r>
              <a:rPr b="1" lang="en-US" sz="2800" spc="-1" strike="noStrike">
                <a:solidFill>
                  <a:srgbClr val="000000"/>
                </a:solidFill>
                <a:latin typeface="Calibri"/>
              </a:rPr>
              <a:t>BAB I Pendahuluan</a:t>
            </a:r>
            <a:endParaRPr b="0" lang="en-US" sz="2800" spc="-1" strike="noStrike">
              <a:solidFill>
                <a:srgbClr val="000000"/>
              </a:solidFill>
              <a:latin typeface="Calibri"/>
            </a:endParaRPr>
          </a:p>
          <a:p>
            <a:pPr>
              <a:lnSpc>
                <a:spcPct val="120000"/>
              </a:lnSpc>
              <a:spcBef>
                <a:spcPts val="1001"/>
              </a:spcBef>
            </a:pPr>
            <a:r>
              <a:rPr b="0" lang="en-US" sz="2800" spc="-1" strike="noStrike">
                <a:solidFill>
                  <a:srgbClr val="000000"/>
                </a:solidFill>
                <a:latin typeface="Calibri"/>
              </a:rPr>
              <a:t>Bab ini menjelaskan tentang latar belakang, rumusan masalah, tujuan penelitian, batasan masalah, metodologi penelitian, dan sistematika penulisan.</a:t>
            </a:r>
            <a:endParaRPr b="0" lang="en-US" sz="2800" spc="-1" strike="noStrike">
              <a:solidFill>
                <a:srgbClr val="000000"/>
              </a:solidFill>
              <a:latin typeface="Calibri"/>
            </a:endParaRPr>
          </a:p>
          <a:p>
            <a:pPr marL="228600" indent="-228240">
              <a:lnSpc>
                <a:spcPct val="120000"/>
              </a:lnSpc>
              <a:spcBef>
                <a:spcPts val="1001"/>
              </a:spcBef>
              <a:buClr>
                <a:srgbClr val="000000"/>
              </a:buClr>
              <a:buFont typeface="Arial"/>
              <a:buChar char="•"/>
            </a:pPr>
            <a:r>
              <a:rPr b="1" lang="en-US" sz="2800" spc="-1" strike="noStrike">
                <a:solidFill>
                  <a:srgbClr val="000000"/>
                </a:solidFill>
                <a:latin typeface="Calibri"/>
              </a:rPr>
              <a:t>BAB II Landasan Teori</a:t>
            </a:r>
            <a:endParaRPr b="0" lang="en-US" sz="2800" spc="-1" strike="noStrike">
              <a:solidFill>
                <a:srgbClr val="000000"/>
              </a:solidFill>
              <a:latin typeface="Calibri"/>
            </a:endParaRPr>
          </a:p>
          <a:p>
            <a:pPr>
              <a:lnSpc>
                <a:spcPct val="120000"/>
              </a:lnSpc>
              <a:spcBef>
                <a:spcPts val="1001"/>
              </a:spcBef>
            </a:pPr>
            <a:r>
              <a:rPr b="0" lang="en-US" sz="2800" spc="-1" strike="noStrike">
                <a:solidFill>
                  <a:srgbClr val="000000"/>
                </a:solidFill>
                <a:latin typeface="Calibri"/>
              </a:rPr>
              <a:t>Bab ini menjelaskan teori mengenai tinjauan pustaka, tinjauan studi, dan tinjauan objek.</a:t>
            </a:r>
            <a:endParaRPr b="0" lang="en-US" sz="2800" spc="-1" strike="noStrike">
              <a:solidFill>
                <a:srgbClr val="000000"/>
              </a:solidFill>
              <a:latin typeface="Calibri"/>
            </a:endParaRPr>
          </a:p>
          <a:p>
            <a:pPr marL="228600" indent="-228240">
              <a:lnSpc>
                <a:spcPct val="120000"/>
              </a:lnSpc>
              <a:spcBef>
                <a:spcPts val="1001"/>
              </a:spcBef>
              <a:buClr>
                <a:srgbClr val="000000"/>
              </a:buClr>
              <a:buFont typeface="Arial"/>
              <a:buChar char="•"/>
            </a:pPr>
            <a:r>
              <a:rPr b="1" lang="en-US" sz="2800" spc="-1" strike="noStrike">
                <a:solidFill>
                  <a:srgbClr val="000000"/>
                </a:solidFill>
                <a:latin typeface="Calibri"/>
              </a:rPr>
              <a:t>BAB III Analisisdan Perancangan</a:t>
            </a:r>
            <a:endParaRPr b="0" lang="en-US" sz="2800" spc="-1" strike="noStrike">
              <a:solidFill>
                <a:srgbClr val="000000"/>
              </a:solidFill>
              <a:latin typeface="Calibri"/>
            </a:endParaRPr>
          </a:p>
          <a:p>
            <a:pPr>
              <a:lnSpc>
                <a:spcPct val="120000"/>
              </a:lnSpc>
              <a:spcBef>
                <a:spcPts val="1001"/>
              </a:spcBef>
            </a:pPr>
            <a:r>
              <a:rPr b="0" lang="en-US" sz="2800" spc="-1" strike="noStrike">
                <a:solidFill>
                  <a:srgbClr val="000000"/>
                </a:solidFill>
                <a:latin typeface="Calibri"/>
              </a:rPr>
              <a:t>Bab ini menjelaskan analisa terhadap masalah, solusi, dan perancangan sistem.</a:t>
            </a:r>
            <a:endParaRPr b="0" lang="en-US" sz="2800" spc="-1" strike="noStrike">
              <a:solidFill>
                <a:srgbClr val="000000"/>
              </a:solidFill>
              <a:latin typeface="Calibri"/>
            </a:endParaRPr>
          </a:p>
          <a:p>
            <a:pPr marL="228600" indent="-228240">
              <a:lnSpc>
                <a:spcPct val="120000"/>
              </a:lnSpc>
              <a:spcBef>
                <a:spcPts val="1001"/>
              </a:spcBef>
              <a:buClr>
                <a:srgbClr val="000000"/>
              </a:buClr>
              <a:buFont typeface="Arial"/>
              <a:buChar char="•"/>
            </a:pPr>
            <a:r>
              <a:rPr b="1" lang="en-US" sz="2800" spc="-1" strike="noStrike">
                <a:solidFill>
                  <a:srgbClr val="000000"/>
                </a:solidFill>
                <a:latin typeface="Calibri"/>
              </a:rPr>
              <a:t>BAB IV Implementasi dan Pengujian </a:t>
            </a:r>
            <a:endParaRPr b="0" lang="en-US" sz="2800" spc="-1" strike="noStrike">
              <a:solidFill>
                <a:srgbClr val="000000"/>
              </a:solidFill>
              <a:latin typeface="Calibri"/>
            </a:endParaRPr>
          </a:p>
          <a:p>
            <a:pPr>
              <a:lnSpc>
                <a:spcPct val="120000"/>
              </a:lnSpc>
              <a:spcBef>
                <a:spcPts val="1001"/>
              </a:spcBef>
            </a:pPr>
            <a:r>
              <a:rPr b="0" lang="en-US" sz="2800" spc="-1" strike="noStrike">
                <a:solidFill>
                  <a:srgbClr val="000000"/>
                </a:solidFill>
                <a:latin typeface="Calibri"/>
              </a:rPr>
              <a:t>Bab ini menjelaskan proses implementasi dan pengujian terhadap aplikasi yang dibuat.</a:t>
            </a:r>
            <a:endParaRPr b="0" lang="en-US" sz="2800" spc="-1" strike="noStrike">
              <a:solidFill>
                <a:srgbClr val="000000"/>
              </a:solidFill>
              <a:latin typeface="Calibri"/>
            </a:endParaRPr>
          </a:p>
          <a:p>
            <a:pPr marL="228600" indent="-228240">
              <a:lnSpc>
                <a:spcPct val="120000"/>
              </a:lnSpc>
              <a:spcBef>
                <a:spcPts val="1001"/>
              </a:spcBef>
              <a:buClr>
                <a:srgbClr val="000000"/>
              </a:buClr>
              <a:buFont typeface="Arial"/>
              <a:buChar char="•"/>
            </a:pPr>
            <a:r>
              <a:rPr b="1" lang="en-US" sz="2800" spc="-1" strike="noStrike">
                <a:solidFill>
                  <a:srgbClr val="000000"/>
                </a:solidFill>
                <a:latin typeface="Calibri"/>
              </a:rPr>
              <a:t>BAB V Kesimpulan dan Saran</a:t>
            </a:r>
            <a:endParaRPr b="0" lang="en-US" sz="2800" spc="-1" strike="noStrike">
              <a:solidFill>
                <a:srgbClr val="000000"/>
              </a:solidFill>
              <a:latin typeface="Calibri"/>
            </a:endParaRPr>
          </a:p>
          <a:p>
            <a:pPr>
              <a:lnSpc>
                <a:spcPct val="120000"/>
              </a:lnSpc>
              <a:spcBef>
                <a:spcPts val="1001"/>
              </a:spcBef>
            </a:pPr>
            <a:r>
              <a:rPr b="0" lang="en-US" sz="2800" spc="-1" strike="noStrike">
                <a:solidFill>
                  <a:srgbClr val="000000"/>
                </a:solidFill>
                <a:latin typeface="Calibri"/>
              </a:rPr>
              <a:t>Bab ini menjelaskan kesimpulan dari aplikasi yang telah dibuat dan saran untuk pengembangan aplikasi lain.</a:t>
            </a:r>
            <a:endParaRPr b="0" lang="en-US" sz="2800" spc="-1" strike="noStrike">
              <a:solidFill>
                <a:srgbClr val="000000"/>
              </a:solidFill>
              <a:latin typeface="Calibri"/>
            </a:endParaRPr>
          </a:p>
        </p:txBody>
      </p:sp>
      <p:sp>
        <p:nvSpPr>
          <p:cNvPr id="116" name="TextShape 3"/>
          <p:cNvSpPr txBox="1"/>
          <p:nvPr/>
        </p:nvSpPr>
        <p:spPr>
          <a:xfrm>
            <a:off x="8610480" y="6356520"/>
            <a:ext cx="2742840" cy="364680"/>
          </a:xfrm>
          <a:prstGeom prst="rect">
            <a:avLst/>
          </a:prstGeom>
          <a:noFill/>
          <a:ln>
            <a:noFill/>
          </a:ln>
        </p:spPr>
        <p:txBody>
          <a:bodyPr anchor="ctr"/>
          <a:p>
            <a:pPr algn="r">
              <a:lnSpc>
                <a:spcPct val="100000"/>
              </a:lnSpc>
            </a:pPr>
            <a:fld id="{52E7E837-0AC7-4B4D-BF5F-9320ADA44540}" type="slidenum">
              <a:rPr b="0" lang="en-US" sz="1200" spc="-1" strike="noStrike">
                <a:solidFill>
                  <a:srgbClr val="8b8b8b"/>
                </a:solidFill>
                <a:latin typeface="Calibri"/>
              </a:rPr>
              <a:t>1</a:t>
            </a:fld>
            <a:endParaRPr b="0" lang="en-US" sz="1200" spc="-1" strike="noStrike">
              <a:latin typeface="Times New Roman"/>
            </a:endParaRPr>
          </a:p>
        </p:txBody>
      </p:sp>
    </p:spTree>
  </p:cSld>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7" name="TextShape 1"/>
          <p:cNvSpPr txBox="1"/>
          <p:nvPr/>
        </p:nvSpPr>
        <p:spPr>
          <a:xfrm>
            <a:off x="838080" y="365040"/>
            <a:ext cx="10515240" cy="1325160"/>
          </a:xfrm>
          <a:prstGeom prst="rect">
            <a:avLst/>
          </a:prstGeom>
          <a:noFill/>
          <a:ln>
            <a:noFill/>
          </a:ln>
        </p:spPr>
        <p:txBody>
          <a:bodyPr anchor="ctr"/>
          <a:p>
            <a:pPr>
              <a:lnSpc>
                <a:spcPct val="90000"/>
              </a:lnSpc>
            </a:pPr>
            <a:r>
              <a:rPr b="1" lang="en-US" sz="4400" spc="-1" strike="noStrike">
                <a:solidFill>
                  <a:srgbClr val="000000"/>
                </a:solidFill>
                <a:latin typeface="Calibri Light"/>
              </a:rPr>
              <a:t>BAB II – CITRA DIGITAL</a:t>
            </a:r>
            <a:endParaRPr b="0" lang="en-US" sz="4400" spc="-1" strike="noStrike">
              <a:solidFill>
                <a:srgbClr val="000000"/>
              </a:solidFill>
              <a:latin typeface="Calibri"/>
            </a:endParaRPr>
          </a:p>
        </p:txBody>
      </p:sp>
      <p:sp>
        <p:nvSpPr>
          <p:cNvPr id="118" name="TextShape 2"/>
          <p:cNvSpPr txBox="1"/>
          <p:nvPr/>
        </p:nvSpPr>
        <p:spPr>
          <a:xfrm>
            <a:off x="838080" y="1825560"/>
            <a:ext cx="10515240" cy="4350960"/>
          </a:xfrm>
          <a:prstGeom prst="rect">
            <a:avLst/>
          </a:prstGeom>
          <a:noFill/>
          <a:ln>
            <a:noFill/>
          </a:ln>
        </p:spPr>
        <p:txBody>
          <a:bodyPr>
            <a:normAutofit/>
          </a:bodyPr>
          <a:p>
            <a:pPr algn="just">
              <a:lnSpc>
                <a:spcPct val="100000"/>
              </a:lnSpc>
              <a:spcBef>
                <a:spcPts val="1001"/>
              </a:spcBef>
            </a:pPr>
            <a:r>
              <a:rPr b="0" lang="en-US" sz="2800" spc="-1" strike="noStrike">
                <a:solidFill>
                  <a:srgbClr val="000000"/>
                </a:solidFill>
                <a:latin typeface="Calibri"/>
              </a:rPr>
              <a:t>Citra digital merupakan representasi dari fungsi intensitas cahaya dalam bentuk diskrit pada bidang dua dimensi. Citra tersusun oleh sekumpulan piksel (picture element) yang memiliki koordinat (x,y) dan intensitas f(x,y). Koordinat (x,y) menunjukkan letak/posisi piksel dalam suatu citra, sedangkan intensitas f(x,y) menunjukkan nilai intensitas warna citra [6]. Untuk membuat citra digital, diperlukan pengubahan data pengindraan kontinu menjadi bentuk digital. Tahap ini melibatkan dua proses, yaitu pengambilan sampel dan kuantisasi.</a:t>
            </a:r>
            <a:endParaRPr b="0" lang="en-US" sz="2800" spc="-1" strike="noStrike">
              <a:solidFill>
                <a:srgbClr val="000000"/>
              </a:solidFill>
              <a:latin typeface="Calibri"/>
            </a:endParaRPr>
          </a:p>
        </p:txBody>
      </p:sp>
      <p:sp>
        <p:nvSpPr>
          <p:cNvPr id="119" name="TextShape 3"/>
          <p:cNvSpPr txBox="1"/>
          <p:nvPr/>
        </p:nvSpPr>
        <p:spPr>
          <a:xfrm>
            <a:off x="8610480" y="6356520"/>
            <a:ext cx="2742840" cy="364680"/>
          </a:xfrm>
          <a:prstGeom prst="rect">
            <a:avLst/>
          </a:prstGeom>
          <a:noFill/>
          <a:ln>
            <a:noFill/>
          </a:ln>
        </p:spPr>
        <p:txBody>
          <a:bodyPr anchor="ctr"/>
          <a:p>
            <a:pPr algn="r">
              <a:lnSpc>
                <a:spcPct val="100000"/>
              </a:lnSpc>
            </a:pPr>
            <a:fld id="{CA1BF6C9-410C-4E9B-BA34-7B103662C712}" type="slidenum">
              <a:rPr b="0" lang="en-US" sz="1200" spc="-1" strike="noStrike">
                <a:solidFill>
                  <a:srgbClr val="8b8b8b"/>
                </a:solidFill>
                <a:latin typeface="Calibri"/>
              </a:rPr>
              <a:t>1</a:t>
            </a:fld>
            <a:endParaRPr b="0" lang="en-US" sz="1200" spc="-1" strike="noStrike">
              <a:latin typeface="Times New Roman"/>
            </a:endParaRPr>
          </a:p>
        </p:txBody>
      </p:sp>
    </p:spTree>
  </p:cSld>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0" name="TextShape 1"/>
          <p:cNvSpPr txBox="1"/>
          <p:nvPr/>
        </p:nvSpPr>
        <p:spPr>
          <a:xfrm>
            <a:off x="838080" y="365040"/>
            <a:ext cx="10515240" cy="1325160"/>
          </a:xfrm>
          <a:prstGeom prst="rect">
            <a:avLst/>
          </a:prstGeom>
          <a:noFill/>
          <a:ln>
            <a:noFill/>
          </a:ln>
        </p:spPr>
        <p:txBody>
          <a:bodyPr anchor="ctr"/>
          <a:p>
            <a:pPr>
              <a:lnSpc>
                <a:spcPct val="90000"/>
              </a:lnSpc>
            </a:pPr>
            <a:r>
              <a:rPr b="1" lang="en-US" sz="4400" spc="-1" strike="noStrike">
                <a:solidFill>
                  <a:srgbClr val="000000"/>
                </a:solidFill>
                <a:latin typeface="Calibri Light"/>
              </a:rPr>
              <a:t>BAB II – CITRA DIGITAL</a:t>
            </a:r>
            <a:endParaRPr b="0" lang="en-US" sz="4400" spc="-1" strike="noStrike">
              <a:solidFill>
                <a:srgbClr val="000000"/>
              </a:solidFill>
              <a:latin typeface="Calibri"/>
            </a:endParaRPr>
          </a:p>
        </p:txBody>
      </p:sp>
      <p:sp>
        <p:nvSpPr>
          <p:cNvPr id="121" name="TextShape 2"/>
          <p:cNvSpPr txBox="1"/>
          <p:nvPr/>
        </p:nvSpPr>
        <p:spPr>
          <a:xfrm>
            <a:off x="838080" y="1825560"/>
            <a:ext cx="10515240" cy="4350960"/>
          </a:xfrm>
          <a:prstGeom prst="rect">
            <a:avLst/>
          </a:prstGeom>
          <a:noFill/>
          <a:ln>
            <a:noFill/>
          </a:ln>
        </p:spPr>
        <p:txBody>
          <a:bodyPr>
            <a:normAutofit/>
          </a:bodyPr>
          <a:p>
            <a:pPr algn="just">
              <a:lnSpc>
                <a:spcPct val="90000"/>
              </a:lnSpc>
              <a:spcBef>
                <a:spcPts val="1001"/>
              </a:spcBef>
            </a:pPr>
            <a:r>
              <a:rPr b="0" lang="en-US" sz="2800" spc="-1" strike="noStrike">
                <a:solidFill>
                  <a:srgbClr val="000000"/>
                </a:solidFill>
                <a:latin typeface="Calibri"/>
              </a:rPr>
              <a:t>Suatu citra dapat bersifat kontinu sehubungan dengan koordinat x dan y, dan juga dalam intensitas. Untuk mengubahnya menjadi bentuk digital, harus dicoba fungsi dalam koordinat dan intensitas. Sampling adalah proses untuk menentukan warna pada piksel tertentu pada citra dari sebuah gambar yang kontinu. Pada proses sampling biasanya dicari warna rata-rata dari gambar analog yang kemudian dibulatkan. Proses sampling sering juga disebut proses digitalisasi. Sampling merupakan bagian dari metodologi statistika. Adakalanya, dalam proses sampling, warna rata-rata yang didapat di relasikan ke level warna tertentu. Contohnya apabila dalam citra hanya terdapat 16 tingkatan warna abu-abu, maka nilai rata-rata yang didapat dari proses sampling harus diasosiasikan ke 16 tingkatan tersebut. Proses mengasosiasikan warna rata-rata dengan tingkatan warna tertentu disebut dengan kuantisasi.</a:t>
            </a:r>
            <a:endParaRPr b="0" lang="en-US" sz="2800" spc="-1" strike="noStrike">
              <a:solidFill>
                <a:srgbClr val="000000"/>
              </a:solidFill>
              <a:latin typeface="Calibri"/>
            </a:endParaRPr>
          </a:p>
        </p:txBody>
      </p:sp>
      <p:sp>
        <p:nvSpPr>
          <p:cNvPr id="122" name="TextShape 3"/>
          <p:cNvSpPr txBox="1"/>
          <p:nvPr/>
        </p:nvSpPr>
        <p:spPr>
          <a:xfrm>
            <a:off x="8610480" y="6356520"/>
            <a:ext cx="2742840" cy="364680"/>
          </a:xfrm>
          <a:prstGeom prst="rect">
            <a:avLst/>
          </a:prstGeom>
          <a:noFill/>
          <a:ln>
            <a:noFill/>
          </a:ln>
        </p:spPr>
        <p:txBody>
          <a:bodyPr anchor="ctr"/>
          <a:p>
            <a:pPr algn="r">
              <a:lnSpc>
                <a:spcPct val="100000"/>
              </a:lnSpc>
            </a:pPr>
            <a:fld id="{1FCAF6E5-07B1-4A34-96C0-3544851879EE}" type="slidenum">
              <a:rPr b="0" lang="en-US" sz="1200" spc="-1" strike="noStrike">
                <a:solidFill>
                  <a:srgbClr val="8b8b8b"/>
                </a:solidFill>
                <a:latin typeface="Calibri"/>
              </a:rPr>
              <a:t>1</a:t>
            </a:fld>
            <a:endParaRPr b="0" lang="en-US" sz="1200" spc="-1" strike="noStrike">
              <a:latin typeface="Times New Roman"/>
            </a:endParaRPr>
          </a:p>
        </p:txBody>
      </p:sp>
    </p:spTree>
  </p:cSld>
  <p:timing>
    <p:tnLst>
      <p:par>
        <p:cTn id="13" dur="indefinite" restart="never" nodeType="tmRoot">
          <p:childTnLst>
            <p:seq>
              <p:cTn id="14" dur="indefinite" nodeType="mainSeq"/>
              <p:prevCondLst>
                <p:cond delay="0" evt="onPrev">
                  <p:tgtEl>
                    <p:sldTgt/>
                  </p:tgtEl>
                </p:cond>
              </p:prevCondLst>
              <p:nextCondLst>
                <p:cond delay="0" evt="onNext">
                  <p:tgtEl>
                    <p:sldTgt/>
                  </p:tgtEl>
                </p:cond>
              </p:nextCondLst>
            </p:seq>
          </p:childTnLst>
        </p:cTn>
      </p:par>
    </p:tnLst>
  </p:timing>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3" name="TextShape 1"/>
          <p:cNvSpPr txBox="1"/>
          <p:nvPr/>
        </p:nvSpPr>
        <p:spPr>
          <a:xfrm>
            <a:off x="838080" y="365040"/>
            <a:ext cx="10515240" cy="1325160"/>
          </a:xfrm>
          <a:prstGeom prst="rect">
            <a:avLst/>
          </a:prstGeom>
          <a:noFill/>
          <a:ln>
            <a:noFill/>
          </a:ln>
        </p:spPr>
        <p:txBody>
          <a:bodyPr anchor="ctr"/>
          <a:p>
            <a:pPr>
              <a:lnSpc>
                <a:spcPct val="90000"/>
              </a:lnSpc>
            </a:pPr>
            <a:r>
              <a:rPr b="1" lang="en-US" sz="4400" spc="-1" strike="noStrike">
                <a:solidFill>
                  <a:srgbClr val="000000"/>
                </a:solidFill>
                <a:latin typeface="Calibri Light"/>
              </a:rPr>
              <a:t>BAB II – PENGOLAHAN CITRA</a:t>
            </a:r>
            <a:endParaRPr b="0" lang="en-US" sz="4400" spc="-1" strike="noStrike">
              <a:solidFill>
                <a:srgbClr val="000000"/>
              </a:solidFill>
              <a:latin typeface="Calibri"/>
            </a:endParaRPr>
          </a:p>
        </p:txBody>
      </p:sp>
      <p:sp>
        <p:nvSpPr>
          <p:cNvPr id="124" name="TextShape 2"/>
          <p:cNvSpPr txBox="1"/>
          <p:nvPr/>
        </p:nvSpPr>
        <p:spPr>
          <a:xfrm>
            <a:off x="838080" y="1825560"/>
            <a:ext cx="10515240" cy="4350960"/>
          </a:xfrm>
          <a:prstGeom prst="rect">
            <a:avLst/>
          </a:prstGeom>
          <a:noFill/>
          <a:ln>
            <a:noFill/>
          </a:ln>
        </p:spPr>
        <p:txBody>
          <a:bodyPr>
            <a:normAutofit/>
          </a:bodyPr>
          <a:p>
            <a:pPr marL="228600" indent="-228240" algn="just">
              <a:lnSpc>
                <a:spcPct val="90000"/>
              </a:lnSpc>
              <a:spcBef>
                <a:spcPts val="1001"/>
              </a:spcBef>
              <a:buClr>
                <a:srgbClr val="000000"/>
              </a:buClr>
              <a:buFont typeface="Arial"/>
              <a:buChar char="•"/>
            </a:pPr>
            <a:r>
              <a:rPr b="0" lang="en-US" sz="2800" spc="-1" strike="noStrike">
                <a:solidFill>
                  <a:srgbClr val="000000"/>
                </a:solidFill>
                <a:latin typeface="Calibri"/>
              </a:rPr>
              <a:t>Pengolahan citra adalah salah satu cabang dari ilmu informatika (Komputer). Pengolahan citra berfokus pada usaha untuk melakukan transformasi suatu citra / gambar menjadi citra lain dengan menggunakan teknik tertentu. Berikut ini merupakan langkah-langkah yang umumnya dilakukan dalam merancang sebuah sistem pengolahan citra dan pengenalan pola:</a:t>
            </a:r>
            <a:endParaRPr b="0" lang="en-US" sz="2800" spc="-1" strike="noStrike">
              <a:solidFill>
                <a:srgbClr val="000000"/>
              </a:solidFill>
              <a:latin typeface="Calibri"/>
            </a:endParaRPr>
          </a:p>
        </p:txBody>
      </p:sp>
      <p:pic>
        <p:nvPicPr>
          <p:cNvPr id="125" name="Picture 4" descr=""/>
          <p:cNvPicPr/>
          <p:nvPr/>
        </p:nvPicPr>
        <p:blipFill>
          <a:blip r:embed="rId1"/>
          <a:stretch/>
        </p:blipFill>
        <p:spPr>
          <a:xfrm>
            <a:off x="1137960" y="4385520"/>
            <a:ext cx="10215360" cy="2029320"/>
          </a:xfrm>
          <a:prstGeom prst="rect">
            <a:avLst/>
          </a:prstGeom>
          <a:ln>
            <a:noFill/>
          </a:ln>
        </p:spPr>
      </p:pic>
      <p:sp>
        <p:nvSpPr>
          <p:cNvPr id="126" name="TextShape 3"/>
          <p:cNvSpPr txBox="1"/>
          <p:nvPr/>
        </p:nvSpPr>
        <p:spPr>
          <a:xfrm>
            <a:off x="8610480" y="6356520"/>
            <a:ext cx="2742840" cy="364680"/>
          </a:xfrm>
          <a:prstGeom prst="rect">
            <a:avLst/>
          </a:prstGeom>
          <a:noFill/>
          <a:ln>
            <a:noFill/>
          </a:ln>
        </p:spPr>
        <p:txBody>
          <a:bodyPr anchor="ctr"/>
          <a:p>
            <a:pPr algn="r">
              <a:lnSpc>
                <a:spcPct val="100000"/>
              </a:lnSpc>
            </a:pPr>
            <a:fld id="{FD1398AD-9B1C-484B-A83F-9B3012F280A9}" type="slidenum">
              <a:rPr b="0" lang="en-US" sz="1200" spc="-1" strike="noStrike">
                <a:solidFill>
                  <a:srgbClr val="8b8b8b"/>
                </a:solidFill>
                <a:latin typeface="Calibri"/>
              </a:rPr>
              <a:t>1</a:t>
            </a:fld>
            <a:endParaRPr b="0" lang="en-US" sz="1200" spc="-1" strike="noStrike">
              <a:latin typeface="Times New Roman"/>
            </a:endParaRPr>
          </a:p>
        </p:txBody>
      </p:sp>
    </p:spTree>
  </p:cSld>
  <p:timing>
    <p:tnLst>
      <p:par>
        <p:cTn id="15" dur="indefinite" restart="never" nodeType="tmRoot">
          <p:childTnLst>
            <p:seq>
              <p:cTn id="16" dur="indefinite" nodeType="mainSeq"/>
              <p:prevCondLst>
                <p:cond delay="0" evt="onPrev">
                  <p:tgtEl>
                    <p:sldTgt/>
                  </p:tgtEl>
                </p:cond>
              </p:prevCondLst>
              <p:nextCondLst>
                <p:cond delay="0" evt="onNext">
                  <p:tgtEl>
                    <p:sldTgt/>
                  </p:tgtEl>
                </p:cond>
              </p:nextCondLst>
            </p:seq>
          </p:childTnLst>
        </p:cTn>
      </p:par>
    </p:tnLst>
  </p:timing>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7" name="TextShape 1"/>
          <p:cNvSpPr txBox="1"/>
          <p:nvPr/>
        </p:nvSpPr>
        <p:spPr>
          <a:xfrm>
            <a:off x="838080" y="365040"/>
            <a:ext cx="10515240" cy="1325160"/>
          </a:xfrm>
          <a:prstGeom prst="rect">
            <a:avLst/>
          </a:prstGeom>
          <a:noFill/>
          <a:ln>
            <a:noFill/>
          </a:ln>
        </p:spPr>
        <p:txBody>
          <a:bodyPr anchor="ctr"/>
          <a:p>
            <a:pPr>
              <a:lnSpc>
                <a:spcPct val="90000"/>
              </a:lnSpc>
            </a:pPr>
            <a:r>
              <a:rPr b="1" lang="en-US" sz="4400" spc="-1" strike="noStrike">
                <a:solidFill>
                  <a:srgbClr val="000000"/>
                </a:solidFill>
                <a:latin typeface="Calibri Light"/>
              </a:rPr>
              <a:t>BAB II – PENGOLAHAN CITRA</a:t>
            </a:r>
            <a:endParaRPr b="0" lang="en-US" sz="4400" spc="-1" strike="noStrike">
              <a:solidFill>
                <a:srgbClr val="000000"/>
              </a:solidFill>
              <a:latin typeface="Calibri"/>
            </a:endParaRPr>
          </a:p>
        </p:txBody>
      </p:sp>
      <p:sp>
        <p:nvSpPr>
          <p:cNvPr id="128" name="TextShape 2"/>
          <p:cNvSpPr txBox="1"/>
          <p:nvPr/>
        </p:nvSpPr>
        <p:spPr>
          <a:xfrm>
            <a:off x="838080" y="1825560"/>
            <a:ext cx="10515240" cy="4350960"/>
          </a:xfrm>
          <a:prstGeom prst="rect">
            <a:avLst/>
          </a:prstGeom>
          <a:noFill/>
          <a:ln>
            <a:noFill/>
          </a:ln>
        </p:spPr>
        <p:txBody>
          <a:bodyPr>
            <a:normAutofit/>
          </a:bodyPr>
          <a:p>
            <a:pPr algn="just">
              <a:lnSpc>
                <a:spcPct val="90000"/>
              </a:lnSpc>
              <a:spcBef>
                <a:spcPts val="1001"/>
              </a:spcBef>
            </a:pPr>
            <a:r>
              <a:rPr b="0" lang="en-US" sz="2800" spc="-1" strike="noStrike">
                <a:solidFill>
                  <a:srgbClr val="000000"/>
                </a:solidFill>
                <a:latin typeface="Calibri"/>
              </a:rPr>
              <a:t>Operasi yang dilakukan untuk mengubah suatu citra menjadi citra lain dapat dikategorikan berdasarkan tujuan transformasi maupun cakupan operasi yang dilakukan terhadap citra. Berdasarkan tujuan transformasi operasi pengolahan citra dikategorikan menjadi peningkatan kualitas citra (</a:t>
            </a:r>
            <a:r>
              <a:rPr b="0" i="1" lang="en-US" sz="2800" spc="-1" strike="noStrike">
                <a:solidFill>
                  <a:srgbClr val="000000"/>
                </a:solidFill>
                <a:latin typeface="Calibri"/>
              </a:rPr>
              <a:t>Image Enhancement</a:t>
            </a:r>
            <a:r>
              <a:rPr b="0" lang="en-US" sz="2800" spc="-1" strike="noStrike">
                <a:solidFill>
                  <a:srgbClr val="000000"/>
                </a:solidFill>
                <a:latin typeface="Calibri"/>
              </a:rPr>
              <a:t>) dan pemulihan citra (</a:t>
            </a:r>
            <a:r>
              <a:rPr b="0" i="1" lang="en-US" sz="2800" spc="-1" strike="noStrike">
                <a:solidFill>
                  <a:srgbClr val="000000"/>
                </a:solidFill>
                <a:latin typeface="Calibri"/>
              </a:rPr>
              <a:t>image restoration</a:t>
            </a:r>
            <a:r>
              <a:rPr b="0" lang="en-US" sz="2800" spc="-1" strike="noStrike">
                <a:solidFill>
                  <a:srgbClr val="000000"/>
                </a:solidFill>
                <a:latin typeface="Calibri"/>
              </a:rPr>
              <a:t>). Operasi peningkatan kualitas citra bertujuan untuk meningkatkan ﬁtur tertentu pada citra. Sedangkan operasi pemulihan citra bertujuan untuk mengembalikan kondisi citra pada kondisi yang diketahui sebelumnya akibat adanya </a:t>
            </a:r>
            <a:r>
              <a:rPr b="0" i="1" lang="en-US" sz="2800" spc="-1" strike="noStrike">
                <a:solidFill>
                  <a:srgbClr val="000000"/>
                </a:solidFill>
                <a:latin typeface="Calibri"/>
              </a:rPr>
              <a:t>noise</a:t>
            </a:r>
            <a:r>
              <a:rPr b="0" lang="en-US" sz="2800" spc="-1" strike="noStrike">
                <a:solidFill>
                  <a:srgbClr val="000000"/>
                </a:solidFill>
                <a:latin typeface="Calibri"/>
              </a:rPr>
              <a:t> yang menyebabkan penurunan kualitas citra. Berdasarkan cakupan operasi yang dilakukan terhadap citra, operasi pengolahan citra dikategorikan menjadi operasi titik, lokal, dan global.</a:t>
            </a:r>
            <a:endParaRPr b="0" lang="en-US" sz="2800" spc="-1" strike="noStrike">
              <a:solidFill>
                <a:srgbClr val="000000"/>
              </a:solidFill>
              <a:latin typeface="Calibri"/>
            </a:endParaRPr>
          </a:p>
        </p:txBody>
      </p:sp>
      <p:sp>
        <p:nvSpPr>
          <p:cNvPr id="129" name="TextShape 3"/>
          <p:cNvSpPr txBox="1"/>
          <p:nvPr/>
        </p:nvSpPr>
        <p:spPr>
          <a:xfrm>
            <a:off x="8610480" y="6356520"/>
            <a:ext cx="2742840" cy="364680"/>
          </a:xfrm>
          <a:prstGeom prst="rect">
            <a:avLst/>
          </a:prstGeom>
          <a:noFill/>
          <a:ln>
            <a:noFill/>
          </a:ln>
        </p:spPr>
        <p:txBody>
          <a:bodyPr anchor="ctr"/>
          <a:p>
            <a:pPr algn="r">
              <a:lnSpc>
                <a:spcPct val="100000"/>
              </a:lnSpc>
            </a:pPr>
            <a:fld id="{7508023C-D974-4F41-97D1-FE17652DC303}" type="slidenum">
              <a:rPr b="0" lang="en-US" sz="1200" spc="-1" strike="noStrike">
                <a:solidFill>
                  <a:srgbClr val="8b8b8b"/>
                </a:solidFill>
                <a:latin typeface="Calibri"/>
              </a:rPr>
              <a:t>1</a:t>
            </a:fld>
            <a:endParaRPr b="0" lang="en-US" sz="1200" spc="-1" strike="noStrike">
              <a:latin typeface="Times New Roman"/>
            </a:endParaRPr>
          </a:p>
        </p:txBody>
      </p:sp>
    </p:spTree>
  </p:cSld>
  <p:timing>
    <p:tnLst>
      <p:par>
        <p:cTn id="17" dur="indefinite" restart="never" nodeType="tmRoot">
          <p:childTnLst>
            <p:seq>
              <p:cTn id="18" dur="indefinite" nodeType="mainSeq"/>
              <p:prevCondLst>
                <p:cond delay="0" evt="onPrev">
                  <p:tgtEl>
                    <p:sldTgt/>
                  </p:tgtEl>
                </p:cond>
              </p:prevCondLst>
              <p:nextCondLst>
                <p:cond delay="0" evt="onNext">
                  <p:tgtEl>
                    <p:sldTgt/>
                  </p:tgtEl>
                </p:cond>
              </p:nextCondLst>
            </p:seq>
          </p:childTnLst>
        </p:cTn>
      </p:par>
    </p:tnLst>
  </p:timing>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0" name="TextShape 1"/>
          <p:cNvSpPr txBox="1"/>
          <p:nvPr/>
        </p:nvSpPr>
        <p:spPr>
          <a:xfrm>
            <a:off x="838080" y="365040"/>
            <a:ext cx="10515240" cy="1325160"/>
          </a:xfrm>
          <a:prstGeom prst="rect">
            <a:avLst/>
          </a:prstGeom>
          <a:noFill/>
          <a:ln>
            <a:noFill/>
          </a:ln>
        </p:spPr>
        <p:txBody>
          <a:bodyPr anchor="ctr"/>
          <a:p>
            <a:pPr>
              <a:lnSpc>
                <a:spcPct val="90000"/>
              </a:lnSpc>
            </a:pPr>
            <a:r>
              <a:rPr b="1" lang="en-US" sz="4400" spc="-1" strike="noStrike">
                <a:solidFill>
                  <a:srgbClr val="000000"/>
                </a:solidFill>
                <a:latin typeface="Calibri Light"/>
              </a:rPr>
              <a:t>BAB II – PENGOLAHAN CITRA</a:t>
            </a:r>
            <a:endParaRPr b="0" lang="en-US" sz="4400" spc="-1" strike="noStrike">
              <a:solidFill>
                <a:srgbClr val="000000"/>
              </a:solidFill>
              <a:latin typeface="Calibri"/>
            </a:endParaRPr>
          </a:p>
        </p:txBody>
      </p:sp>
      <p:sp>
        <p:nvSpPr>
          <p:cNvPr id="131" name="TextShape 2"/>
          <p:cNvSpPr txBox="1"/>
          <p:nvPr/>
        </p:nvSpPr>
        <p:spPr>
          <a:xfrm>
            <a:off x="838080" y="1825560"/>
            <a:ext cx="10515240" cy="4350960"/>
          </a:xfrm>
          <a:prstGeom prst="rect">
            <a:avLst/>
          </a:prstGeom>
          <a:noFill/>
          <a:ln>
            <a:noFill/>
          </a:ln>
        </p:spPr>
        <p:txBody>
          <a:bodyPr>
            <a:normAutofit/>
          </a:bodyPr>
          <a:p>
            <a:pPr algn="just">
              <a:lnSpc>
                <a:spcPct val="120000"/>
              </a:lnSpc>
              <a:spcBef>
                <a:spcPts val="1001"/>
              </a:spcBef>
            </a:pPr>
            <a:r>
              <a:rPr b="0" lang="en-US" sz="2800" spc="-1" strike="noStrike">
                <a:solidFill>
                  <a:srgbClr val="000000"/>
                </a:solidFill>
                <a:latin typeface="Calibri"/>
              </a:rPr>
              <a:t>Operasi titik merupakan operasi yang dilakukan terhadap setiap piksel pada citra yang keluarannya hanya ditentukan oleh nilai piksel itu sendiri. Operasi titik dapat dibagi menjadi tiga macam, yaitu berdasarkan intensitas, geometri, dan gabungan keduanya. Contoh operasi titik berdasar intensitas adalah operasi pengambangan (</a:t>
            </a:r>
            <a:r>
              <a:rPr b="0" i="1" lang="en-US" sz="2800" spc="-1" strike="noStrike">
                <a:solidFill>
                  <a:srgbClr val="000000"/>
                </a:solidFill>
                <a:latin typeface="Calibri"/>
              </a:rPr>
              <a:t>thresholding</a:t>
            </a:r>
            <a:r>
              <a:rPr b="0" lang="en-US" sz="2800" spc="-1" strike="noStrike">
                <a:solidFill>
                  <a:srgbClr val="000000"/>
                </a:solidFill>
                <a:latin typeface="Calibri"/>
              </a:rPr>
              <a:t>) yaitu membuat citra biner, operasi negatif (</a:t>
            </a:r>
            <a:r>
              <a:rPr b="0" i="1" lang="en-US" sz="2800" spc="-1" strike="noStrike">
                <a:solidFill>
                  <a:srgbClr val="000000"/>
                </a:solidFill>
                <a:latin typeface="Calibri"/>
              </a:rPr>
              <a:t>negative</a:t>
            </a:r>
            <a:r>
              <a:rPr b="0" lang="en-US" sz="2800" spc="-1" strike="noStrike">
                <a:solidFill>
                  <a:srgbClr val="000000"/>
                </a:solidFill>
                <a:latin typeface="Calibri"/>
              </a:rPr>
              <a:t> </a:t>
            </a:r>
            <a:r>
              <a:rPr b="0" i="1" lang="en-US" sz="2800" spc="-1" strike="noStrike">
                <a:solidFill>
                  <a:srgbClr val="000000"/>
                </a:solidFill>
                <a:latin typeface="Calibri"/>
              </a:rPr>
              <a:t>image</a:t>
            </a:r>
            <a:r>
              <a:rPr b="0" lang="en-US" sz="2800" spc="-1" strike="noStrike">
                <a:solidFill>
                  <a:srgbClr val="000000"/>
                </a:solidFill>
                <a:latin typeface="Calibri"/>
              </a:rPr>
              <a:t>) yaitu membuat citra negatif, pemotongan citra (</a:t>
            </a:r>
            <a:r>
              <a:rPr b="0" i="1" lang="en-US" sz="2800" spc="-1" strike="noStrike">
                <a:solidFill>
                  <a:srgbClr val="000000"/>
                </a:solidFill>
                <a:latin typeface="Calibri"/>
              </a:rPr>
              <a:t>clipping</a:t>
            </a:r>
            <a:r>
              <a:rPr b="0" lang="en-US" sz="2800" spc="-1" strike="noStrike">
                <a:solidFill>
                  <a:srgbClr val="000000"/>
                </a:solidFill>
                <a:latin typeface="Calibri"/>
              </a:rPr>
              <a:t>), dan pencerahan citra (</a:t>
            </a:r>
            <a:r>
              <a:rPr b="0" i="1" lang="en-US" sz="2800" spc="-1" strike="noStrike">
                <a:solidFill>
                  <a:srgbClr val="000000"/>
                </a:solidFill>
                <a:latin typeface="Calibri"/>
              </a:rPr>
              <a:t>image</a:t>
            </a:r>
            <a:r>
              <a:rPr b="0" lang="en-US" sz="2800" spc="-1" strike="noStrike">
                <a:solidFill>
                  <a:srgbClr val="000000"/>
                </a:solidFill>
                <a:latin typeface="Calibri"/>
              </a:rPr>
              <a:t> </a:t>
            </a:r>
            <a:r>
              <a:rPr b="0" i="1" lang="en-US" sz="2800" spc="-1" strike="noStrike">
                <a:solidFill>
                  <a:srgbClr val="000000"/>
                </a:solidFill>
                <a:latin typeface="Calibri"/>
              </a:rPr>
              <a:t>brightening</a:t>
            </a:r>
            <a:r>
              <a:rPr b="0" lang="en-US" sz="2800" spc="-1" strike="noStrike">
                <a:solidFill>
                  <a:srgbClr val="000000"/>
                </a:solidFill>
                <a:latin typeface="Calibri"/>
              </a:rPr>
              <a:t>) yaitu menambahkan atau mengurangi konstanta untuk memperbaiki kecerahan pada citra. Operasi lokal merupakan operasi yang dilakukan terhadap setiap piksel pada citra yang keluarannya dipengaruhi oleh piksel tersebut dan piksel lainnya dalam suatu daerah tertentu. Salah satu contoh dari operasi berbasis lokal adalah operasi konvolusi untuk mendeteksi tepi (</a:t>
            </a:r>
            <a:r>
              <a:rPr b="0" i="1" lang="en-US" sz="2800" spc="-1" strike="noStrike">
                <a:solidFill>
                  <a:srgbClr val="000000"/>
                </a:solidFill>
                <a:latin typeface="Calibri"/>
              </a:rPr>
              <a:t>edge</a:t>
            </a:r>
            <a:r>
              <a:rPr b="0" lang="en-US" sz="2800" spc="-1" strike="noStrike">
                <a:solidFill>
                  <a:srgbClr val="000000"/>
                </a:solidFill>
                <a:latin typeface="Calibri"/>
              </a:rPr>
              <a:t> </a:t>
            </a:r>
            <a:r>
              <a:rPr b="0" i="1" lang="en-US" sz="2800" spc="-1" strike="noStrike">
                <a:solidFill>
                  <a:srgbClr val="000000"/>
                </a:solidFill>
                <a:latin typeface="Calibri"/>
              </a:rPr>
              <a:t>detection</a:t>
            </a:r>
            <a:r>
              <a:rPr b="0" lang="en-US" sz="2800" spc="-1" strike="noStrike">
                <a:solidFill>
                  <a:srgbClr val="000000"/>
                </a:solidFill>
                <a:latin typeface="Calibri"/>
              </a:rPr>
              <a:t>) an pelembutan citra (</a:t>
            </a:r>
            <a:r>
              <a:rPr b="0" i="1" lang="en-US" sz="2800" spc="-1" strike="noStrike">
                <a:solidFill>
                  <a:srgbClr val="000000"/>
                </a:solidFill>
                <a:latin typeface="Calibri"/>
              </a:rPr>
              <a:t>image</a:t>
            </a:r>
            <a:r>
              <a:rPr b="0" lang="en-US" sz="2800" spc="-1" strike="noStrike">
                <a:solidFill>
                  <a:srgbClr val="000000"/>
                </a:solidFill>
                <a:latin typeface="Calibri"/>
              </a:rPr>
              <a:t> </a:t>
            </a:r>
            <a:r>
              <a:rPr b="0" i="1" lang="en-US" sz="2800" spc="-1" strike="noStrike">
                <a:solidFill>
                  <a:srgbClr val="000000"/>
                </a:solidFill>
                <a:latin typeface="Calibri"/>
              </a:rPr>
              <a:t>smoothing</a:t>
            </a:r>
            <a:r>
              <a:rPr b="0" lang="en-US" sz="2800" spc="-1" strike="noStrike">
                <a:solidFill>
                  <a:srgbClr val="000000"/>
                </a:solidFill>
                <a:latin typeface="Calibri"/>
              </a:rPr>
              <a:t>). Operasi global merupakan operasi yang dilakukan tehadap setiap piksel pada citra yang keluarannya ditentukan oleh keseluruhan piksel yang membentuk citra. Contoh operasi global adalah operasi penyetaraan histogram untuk meningkatkan kualitas citra.</a:t>
            </a:r>
            <a:endParaRPr b="0" lang="en-US" sz="2800" spc="-1" strike="noStrike">
              <a:solidFill>
                <a:srgbClr val="000000"/>
              </a:solidFill>
              <a:latin typeface="Calibri"/>
            </a:endParaRPr>
          </a:p>
        </p:txBody>
      </p:sp>
      <p:sp>
        <p:nvSpPr>
          <p:cNvPr id="132" name="TextShape 3"/>
          <p:cNvSpPr txBox="1"/>
          <p:nvPr/>
        </p:nvSpPr>
        <p:spPr>
          <a:xfrm>
            <a:off x="8610480" y="6356520"/>
            <a:ext cx="2742840" cy="364680"/>
          </a:xfrm>
          <a:prstGeom prst="rect">
            <a:avLst/>
          </a:prstGeom>
          <a:noFill/>
          <a:ln>
            <a:noFill/>
          </a:ln>
        </p:spPr>
        <p:txBody>
          <a:bodyPr anchor="ctr"/>
          <a:p>
            <a:pPr algn="r">
              <a:lnSpc>
                <a:spcPct val="100000"/>
              </a:lnSpc>
            </a:pPr>
            <a:fld id="{1BD27EBD-C09E-4CB0-929B-F5C335CB5EA9}" type="slidenum">
              <a:rPr b="0" lang="en-US" sz="1200" spc="-1" strike="noStrike">
                <a:solidFill>
                  <a:srgbClr val="8b8b8b"/>
                </a:solidFill>
                <a:latin typeface="Calibri"/>
              </a:rPr>
              <a:t>1</a:t>
            </a:fld>
            <a:endParaRPr b="0" lang="en-US" sz="1200" spc="-1" strike="noStrike">
              <a:latin typeface="Times New Roman"/>
            </a:endParaRPr>
          </a:p>
        </p:txBody>
      </p:sp>
    </p:spTree>
  </p:cSld>
  <p:timing>
    <p:tnLst>
      <p:par>
        <p:cTn id="19" dur="indefinite" restart="never" nodeType="tmRoot">
          <p:childTnLst>
            <p:seq>
              <p:cTn id="20" dur="indefinite" nodeType="mainSeq"/>
              <p:prevCondLst>
                <p:cond delay="0" evt="onPrev">
                  <p:tgtEl>
                    <p:sldTgt/>
                  </p:tgtEl>
                </p:cond>
              </p:prevCondLst>
              <p:nextCondLst>
                <p:cond delay="0" evt="onNext">
                  <p:tgtEl>
                    <p:sldTgt/>
                  </p:tgtEl>
                </p:cond>
              </p:nextCondLst>
            </p:seq>
          </p:childTnLst>
        </p:cTn>
      </p:par>
    </p:tnLst>
  </p:timing>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3" name="TextShape 1"/>
          <p:cNvSpPr txBox="1"/>
          <p:nvPr/>
        </p:nvSpPr>
        <p:spPr>
          <a:xfrm>
            <a:off x="838080" y="365040"/>
            <a:ext cx="10515240" cy="1325160"/>
          </a:xfrm>
          <a:prstGeom prst="rect">
            <a:avLst/>
          </a:prstGeom>
          <a:noFill/>
          <a:ln>
            <a:noFill/>
          </a:ln>
        </p:spPr>
        <p:txBody>
          <a:bodyPr anchor="ctr"/>
          <a:p>
            <a:pPr>
              <a:lnSpc>
                <a:spcPct val="90000"/>
              </a:lnSpc>
            </a:pPr>
            <a:r>
              <a:rPr b="1" lang="en-US" sz="4400" spc="-1" strike="noStrike">
                <a:solidFill>
                  <a:srgbClr val="000000"/>
                </a:solidFill>
                <a:latin typeface="Calibri Light"/>
              </a:rPr>
              <a:t>BAB II – </a:t>
            </a:r>
            <a:r>
              <a:rPr b="1" lang="en-US" sz="4400" spc="-1" strike="noStrike">
                <a:solidFill>
                  <a:srgbClr val="000000"/>
                </a:solidFill>
                <a:latin typeface="Calibri Light"/>
              </a:rPr>
              <a:t>PREPRO</a:t>
            </a:r>
            <a:r>
              <a:rPr b="1" lang="en-US" sz="4400" spc="-1" strike="noStrike">
                <a:solidFill>
                  <a:srgbClr val="000000"/>
                </a:solidFill>
                <a:latin typeface="Calibri Light"/>
              </a:rPr>
              <a:t>CESSIN</a:t>
            </a:r>
            <a:r>
              <a:rPr b="1" lang="en-US" sz="4400" spc="-1" strike="noStrike">
                <a:solidFill>
                  <a:srgbClr val="000000"/>
                </a:solidFill>
                <a:latin typeface="Calibri Light"/>
              </a:rPr>
              <a:t>G</a:t>
            </a:r>
            <a:endParaRPr b="0" lang="en-US" sz="4400" spc="-1" strike="noStrike">
              <a:solidFill>
                <a:srgbClr val="000000"/>
              </a:solidFill>
              <a:latin typeface="Calibri"/>
            </a:endParaRPr>
          </a:p>
        </p:txBody>
      </p:sp>
      <p:sp>
        <p:nvSpPr>
          <p:cNvPr id="134" name="TextShape 2"/>
          <p:cNvSpPr txBox="1"/>
          <p:nvPr/>
        </p:nvSpPr>
        <p:spPr>
          <a:xfrm>
            <a:off x="838080" y="1825560"/>
            <a:ext cx="10515240" cy="4350960"/>
          </a:xfrm>
          <a:prstGeom prst="rect">
            <a:avLst/>
          </a:prstGeom>
          <a:noFill/>
          <a:ln>
            <a:noFill/>
          </a:ln>
        </p:spPr>
        <p:txBody>
          <a:bodyPr>
            <a:normAutofit/>
          </a:bodyPr>
          <a:p>
            <a:pPr algn="just">
              <a:lnSpc>
                <a:spcPct val="90000"/>
              </a:lnSpc>
              <a:spcBef>
                <a:spcPts val="1001"/>
              </a:spcBef>
            </a:pPr>
            <a:r>
              <a:rPr b="0" i="1" lang="en-US" sz="2800" spc="-1" strike="noStrike">
                <a:solidFill>
                  <a:srgbClr val="000000"/>
                </a:solidFill>
                <a:latin typeface="Calibri"/>
              </a:rPr>
              <a:t>Preprocessing</a:t>
            </a:r>
            <a:r>
              <a:rPr b="0" lang="en-US" sz="2800" spc="-1" strike="noStrike">
                <a:solidFill>
                  <a:srgbClr val="000000"/>
                </a:solidFill>
                <a:latin typeface="Calibri"/>
              </a:rPr>
              <a:t> merupakan proses pengolahan data asli sebelum tahapan pengolahan data. Proses ini bertujuan agar data siap untuk diproses ke tahap ektraksi ﬁtur. </a:t>
            </a:r>
            <a:r>
              <a:rPr b="0" i="1" lang="en-US" sz="2800" spc="-1" strike="noStrike">
                <a:solidFill>
                  <a:srgbClr val="000000"/>
                </a:solidFill>
                <a:latin typeface="Calibri"/>
              </a:rPr>
              <a:t>Preprocessing</a:t>
            </a:r>
            <a:r>
              <a:rPr b="0" lang="en-US" sz="2800" spc="-1" strike="noStrike">
                <a:solidFill>
                  <a:srgbClr val="000000"/>
                </a:solidFill>
                <a:latin typeface="Calibri"/>
              </a:rPr>
              <a:t> memiliki tujuan untuk menghilangkan derau, memperjelas ﬁtur, mengubah ukuran citra, dan konversi data. Contoh dari </a:t>
            </a:r>
            <a:r>
              <a:rPr b="0" i="1" lang="en-US" sz="2800" spc="-1" strike="noStrike">
                <a:solidFill>
                  <a:srgbClr val="000000"/>
                </a:solidFill>
                <a:latin typeface="Calibri"/>
              </a:rPr>
              <a:t>preprocessing</a:t>
            </a:r>
            <a:r>
              <a:rPr b="0" lang="en-US" sz="2800" spc="-1" strike="noStrike">
                <a:solidFill>
                  <a:srgbClr val="000000"/>
                </a:solidFill>
                <a:latin typeface="Calibri"/>
              </a:rPr>
              <a:t> yaitu pengabuan citra (</a:t>
            </a:r>
            <a:r>
              <a:rPr b="0" i="1" lang="en-US" sz="2800" spc="-1" strike="noStrike">
                <a:solidFill>
                  <a:srgbClr val="000000"/>
                </a:solidFill>
                <a:latin typeface="Calibri"/>
              </a:rPr>
              <a:t>grayscaling</a:t>
            </a:r>
            <a:r>
              <a:rPr b="0" lang="en-US" sz="2800" spc="-1" strike="noStrike">
                <a:solidFill>
                  <a:srgbClr val="000000"/>
                </a:solidFill>
                <a:latin typeface="Calibri"/>
              </a:rPr>
              <a:t>), binerisasi citra, </a:t>
            </a:r>
            <a:r>
              <a:rPr b="0" i="1" lang="en-US" sz="2800" spc="-1" strike="noStrike">
                <a:solidFill>
                  <a:srgbClr val="000000"/>
                </a:solidFill>
                <a:latin typeface="Calibri"/>
              </a:rPr>
              <a:t>croping</a:t>
            </a:r>
            <a:r>
              <a:rPr b="0" lang="en-US" sz="2800" spc="-1" strike="noStrike">
                <a:solidFill>
                  <a:srgbClr val="000000"/>
                </a:solidFill>
                <a:latin typeface="Calibri"/>
              </a:rPr>
              <a:t> citra, dan </a:t>
            </a:r>
            <a:r>
              <a:rPr b="0" i="1" lang="en-US" sz="2800" spc="-1" strike="noStrike">
                <a:solidFill>
                  <a:srgbClr val="000000"/>
                </a:solidFill>
                <a:latin typeface="Calibri"/>
              </a:rPr>
              <a:t>resize</a:t>
            </a:r>
            <a:r>
              <a:rPr b="0" lang="en-US" sz="2800" spc="-1" strike="noStrike">
                <a:solidFill>
                  <a:srgbClr val="000000"/>
                </a:solidFill>
                <a:latin typeface="Calibri"/>
              </a:rPr>
              <a:t> citra [6].</a:t>
            </a:r>
            <a:endParaRPr b="0" lang="en-US" sz="2800" spc="-1" strike="noStrike">
              <a:solidFill>
                <a:srgbClr val="000000"/>
              </a:solidFill>
              <a:latin typeface="Calibri"/>
            </a:endParaRPr>
          </a:p>
        </p:txBody>
      </p:sp>
      <p:sp>
        <p:nvSpPr>
          <p:cNvPr id="135" name="TextShape 3"/>
          <p:cNvSpPr txBox="1"/>
          <p:nvPr/>
        </p:nvSpPr>
        <p:spPr>
          <a:xfrm>
            <a:off x="8610480" y="6356520"/>
            <a:ext cx="2742840" cy="364680"/>
          </a:xfrm>
          <a:prstGeom prst="rect">
            <a:avLst/>
          </a:prstGeom>
          <a:noFill/>
          <a:ln>
            <a:noFill/>
          </a:ln>
        </p:spPr>
        <p:txBody>
          <a:bodyPr anchor="ctr"/>
          <a:p>
            <a:pPr algn="r">
              <a:lnSpc>
                <a:spcPct val="100000"/>
              </a:lnSpc>
            </a:pPr>
            <a:fld id="{6B6E2427-7951-4002-9306-16CCB6D4ABE1}" type="slidenum">
              <a:rPr b="0" lang="en-US" sz="1200" spc="-1" strike="noStrike">
                <a:solidFill>
                  <a:srgbClr val="8b8b8b"/>
                </a:solidFill>
                <a:latin typeface="Calibri"/>
              </a:rPr>
              <a:t>1</a:t>
            </a:fld>
            <a:endParaRPr b="0" lang="en-US" sz="1200" spc="-1" strike="noStrike">
              <a:latin typeface="Times New Roman"/>
            </a:endParaRPr>
          </a:p>
        </p:txBody>
      </p:sp>
    </p:spTree>
  </p:cSld>
  <p:timing>
    <p:tnLst>
      <p:par>
        <p:cTn id="21" dur="indefinite" restart="never" nodeType="tmRoot">
          <p:childTnLst>
            <p:seq>
              <p:cTn id="22" dur="indefinite" nodeType="mainSeq"/>
              <p:prevCondLst>
                <p:cond delay="0" evt="onPrev">
                  <p:tgtEl>
                    <p:sldTgt/>
                  </p:tgtEl>
                </p:cond>
              </p:prevCondLst>
              <p:nextCondLst>
                <p:cond delay="0" evt="onNext">
                  <p:tgtEl>
                    <p:sldTgt/>
                  </p:tgtEl>
                </p:cond>
              </p:nextCondLst>
            </p:seq>
          </p:childTnLst>
        </p:cTn>
      </p:par>
    </p:tnLst>
  </p:timing>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6" name="TextShape 1"/>
          <p:cNvSpPr txBox="1"/>
          <p:nvPr/>
        </p:nvSpPr>
        <p:spPr>
          <a:xfrm>
            <a:off x="838080" y="365040"/>
            <a:ext cx="10515240" cy="1325160"/>
          </a:xfrm>
          <a:prstGeom prst="rect">
            <a:avLst/>
          </a:prstGeom>
          <a:noFill/>
          <a:ln>
            <a:noFill/>
          </a:ln>
        </p:spPr>
        <p:txBody>
          <a:bodyPr anchor="ctr"/>
          <a:p>
            <a:pPr>
              <a:lnSpc>
                <a:spcPct val="90000"/>
              </a:lnSpc>
            </a:pPr>
            <a:r>
              <a:rPr b="1" lang="en-US" sz="4400" spc="-1" strike="noStrike">
                <a:solidFill>
                  <a:srgbClr val="000000"/>
                </a:solidFill>
                <a:latin typeface="Calibri Light"/>
              </a:rPr>
              <a:t>BAB II – PENGABUAN CITRA</a:t>
            </a:r>
            <a:endParaRPr b="0" lang="en-US" sz="4400" spc="-1" strike="noStrike">
              <a:solidFill>
                <a:srgbClr val="000000"/>
              </a:solidFill>
              <a:latin typeface="Calibri"/>
            </a:endParaRPr>
          </a:p>
        </p:txBody>
      </p:sp>
      <p:sp>
        <p:nvSpPr>
          <p:cNvPr id="137" name="TextShape 2"/>
          <p:cNvSpPr txBox="1"/>
          <p:nvPr/>
        </p:nvSpPr>
        <p:spPr>
          <a:xfrm>
            <a:off x="838080" y="1825560"/>
            <a:ext cx="10515240" cy="4350960"/>
          </a:xfrm>
          <a:prstGeom prst="rect">
            <a:avLst/>
          </a:prstGeom>
          <a:noFill/>
          <a:ln>
            <a:noFill/>
          </a:ln>
        </p:spPr>
        <p:txBody>
          <a:bodyPr>
            <a:normAutofit/>
          </a:bodyPr>
          <a:p>
            <a:pPr algn="just">
              <a:lnSpc>
                <a:spcPct val="90000"/>
              </a:lnSpc>
              <a:spcBef>
                <a:spcPts val="1001"/>
              </a:spcBef>
            </a:pPr>
            <a:r>
              <a:rPr b="0" lang="en-US" sz="2800" spc="-1" strike="noStrike">
                <a:solidFill>
                  <a:srgbClr val="000000"/>
                </a:solidFill>
                <a:latin typeface="Calibri"/>
              </a:rPr>
              <a:t>Citra </a:t>
            </a:r>
            <a:r>
              <a:rPr b="0" i="1" lang="en-US" sz="2800" spc="-1" strike="noStrike">
                <a:solidFill>
                  <a:srgbClr val="000000"/>
                </a:solidFill>
                <a:latin typeface="Calibri"/>
              </a:rPr>
              <a:t>grayscale</a:t>
            </a:r>
            <a:r>
              <a:rPr b="0" lang="en-US" sz="2800" spc="-1" strike="noStrike">
                <a:solidFill>
                  <a:srgbClr val="000000"/>
                </a:solidFill>
                <a:latin typeface="Calibri"/>
              </a:rPr>
              <a:t> adalah suatu citra yang hanya memiliki warna berupa tingkat keabuan. Citra </a:t>
            </a:r>
            <a:r>
              <a:rPr b="0" i="1" lang="en-US" sz="2800" spc="-1" strike="noStrike">
                <a:solidFill>
                  <a:srgbClr val="000000"/>
                </a:solidFill>
                <a:latin typeface="Calibri"/>
              </a:rPr>
              <a:t>grayscale</a:t>
            </a:r>
            <a:r>
              <a:rPr b="0" lang="en-US" sz="2800" spc="-1" strike="noStrike">
                <a:solidFill>
                  <a:srgbClr val="000000"/>
                </a:solidFill>
                <a:latin typeface="Calibri"/>
              </a:rPr>
              <a:t> digunakan karena membutuhkan sedikit informasi yang diberikan pada tiap piksel dibandingkan dengan citra berwarna sehingga dalam </a:t>
            </a:r>
            <a:r>
              <a:rPr b="0" i="1" lang="en-US" sz="2800" spc="-1" strike="noStrike">
                <a:solidFill>
                  <a:srgbClr val="000000"/>
                </a:solidFill>
                <a:latin typeface="Calibri"/>
              </a:rPr>
              <a:t>grayscale</a:t>
            </a:r>
            <a:r>
              <a:rPr b="0" lang="en-US" sz="2800" spc="-1" strike="noStrike">
                <a:solidFill>
                  <a:srgbClr val="000000"/>
                </a:solidFill>
                <a:latin typeface="Calibri"/>
              </a:rPr>
              <a:t> </a:t>
            </a:r>
            <a:r>
              <a:rPr b="0" i="1" lang="en-US" sz="2800" spc="-1" strike="noStrike">
                <a:solidFill>
                  <a:srgbClr val="000000"/>
                </a:solidFill>
                <a:latin typeface="Calibri"/>
              </a:rPr>
              <a:t>image</a:t>
            </a:r>
            <a:r>
              <a:rPr b="0" lang="en-US" sz="2800" spc="-1" strike="noStrike">
                <a:solidFill>
                  <a:srgbClr val="000000"/>
                </a:solidFill>
                <a:latin typeface="Calibri"/>
              </a:rPr>
              <a:t> hanya membutuhkan nilai intensitas tunggal dibandingkan dengan citra berwarna membutuhkan tiga intensitas untuk tiap pikselnya. Intensitas dari citra grayscale disimpan dalam 8 bit integer yang memberikan 256 kemungkinan yang mana dimulai dari level 0 sampai dengan 255 (0 untuk hitam dan 255 untuk putih) [6].</a:t>
            </a:r>
            <a:endParaRPr b="0" lang="en-US" sz="2800" spc="-1" strike="noStrike">
              <a:solidFill>
                <a:srgbClr val="000000"/>
              </a:solidFill>
              <a:latin typeface="Calibri"/>
            </a:endParaRPr>
          </a:p>
        </p:txBody>
      </p:sp>
      <p:sp>
        <p:nvSpPr>
          <p:cNvPr id="138" name="TextShape 3"/>
          <p:cNvSpPr txBox="1"/>
          <p:nvPr/>
        </p:nvSpPr>
        <p:spPr>
          <a:xfrm>
            <a:off x="8610480" y="6356520"/>
            <a:ext cx="2742840" cy="364680"/>
          </a:xfrm>
          <a:prstGeom prst="rect">
            <a:avLst/>
          </a:prstGeom>
          <a:noFill/>
          <a:ln>
            <a:noFill/>
          </a:ln>
        </p:spPr>
        <p:txBody>
          <a:bodyPr anchor="ctr"/>
          <a:p>
            <a:pPr algn="r">
              <a:lnSpc>
                <a:spcPct val="100000"/>
              </a:lnSpc>
            </a:pPr>
            <a:fld id="{8EB9642B-6F42-46F0-BCF7-C993CD142129}" type="slidenum">
              <a:rPr b="0" lang="en-US" sz="1200" spc="-1" strike="noStrike">
                <a:solidFill>
                  <a:srgbClr val="8b8b8b"/>
                </a:solidFill>
                <a:latin typeface="Calibri"/>
              </a:rPr>
              <a:t>1</a:t>
            </a:fld>
            <a:endParaRPr b="0" lang="en-US" sz="1200" spc="-1" strike="noStrike">
              <a:latin typeface="Times New Roman"/>
            </a:endParaRPr>
          </a:p>
        </p:txBody>
      </p:sp>
    </p:spTree>
  </p:cSld>
  <p:timing>
    <p:tnLst>
      <p:par>
        <p:cTn id="23" dur="indefinite" restart="never" nodeType="tmRoot">
          <p:childTnLst>
            <p:seq>
              <p:cTn id="24" dur="indefinite" nodeType="mainSeq"/>
              <p:prevCondLst>
                <p:cond delay="0" evt="onPrev">
                  <p:tgtEl>
                    <p:sldTgt/>
                  </p:tgtEl>
                </p:cond>
              </p:prevCondLst>
              <p:nextCondLst>
                <p:cond delay="0" evt="onNext">
                  <p:tgtEl>
                    <p:sldTgt/>
                  </p:tgtEl>
                </p:cond>
              </p:nextCondLst>
            </p:seq>
          </p:childTnLst>
        </p:cTn>
      </p:par>
    </p:tnLst>
  </p:timing>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4" name="TextShape 1"/>
          <p:cNvSpPr txBox="1"/>
          <p:nvPr/>
        </p:nvSpPr>
        <p:spPr>
          <a:xfrm>
            <a:off x="838080" y="365040"/>
            <a:ext cx="10515240" cy="1325160"/>
          </a:xfrm>
          <a:prstGeom prst="rect">
            <a:avLst/>
          </a:prstGeom>
          <a:noFill/>
          <a:ln>
            <a:noFill/>
          </a:ln>
        </p:spPr>
        <p:txBody>
          <a:bodyPr anchor="ctr"/>
          <a:p>
            <a:pPr>
              <a:lnSpc>
                <a:spcPct val="90000"/>
              </a:lnSpc>
            </a:pPr>
            <a:r>
              <a:rPr b="1" lang="en-US" sz="4400" spc="-1" strike="noStrike">
                <a:solidFill>
                  <a:srgbClr val="000000"/>
                </a:solidFill>
                <a:latin typeface="Calibri Light"/>
              </a:rPr>
              <a:t>BAB I - LATAR BELAKANG MASALAH</a:t>
            </a:r>
            <a:endParaRPr b="0" lang="en-US" sz="4400" spc="-1" strike="noStrike">
              <a:solidFill>
                <a:srgbClr val="000000"/>
              </a:solidFill>
              <a:latin typeface="Calibri"/>
            </a:endParaRPr>
          </a:p>
        </p:txBody>
      </p:sp>
      <p:sp>
        <p:nvSpPr>
          <p:cNvPr id="85" name="TextShape 2"/>
          <p:cNvSpPr txBox="1"/>
          <p:nvPr/>
        </p:nvSpPr>
        <p:spPr>
          <a:xfrm>
            <a:off x="838080" y="1825560"/>
            <a:ext cx="10515240" cy="4350960"/>
          </a:xfrm>
          <a:prstGeom prst="rect">
            <a:avLst/>
          </a:prstGeom>
          <a:noFill/>
          <a:ln>
            <a:noFill/>
          </a:ln>
        </p:spPr>
        <p:txBody>
          <a:bodyPr>
            <a:normAutofit/>
          </a:bodyPr>
          <a:p>
            <a:pPr algn="just">
              <a:lnSpc>
                <a:spcPct val="110000"/>
              </a:lnSpc>
              <a:spcBef>
                <a:spcPts val="1001"/>
              </a:spcBef>
            </a:pPr>
            <a:r>
              <a:rPr b="0" lang="en-US" sz="2800" spc="-1" strike="noStrike">
                <a:solidFill>
                  <a:srgbClr val="000000"/>
                </a:solidFill>
                <a:latin typeface="Calibri"/>
              </a:rPr>
              <a:t>Kemajuan teknologi di bidang transportasi membantu manusia dalam berpindah tempat antar lokasi dalam waktu singkat. Kemajuan teknologi ini dapat dilihat pada teknologi yang digunakan pada kendaraan bermotor seperti penggunaan sistem kemudi otomatis atau self driving. Pentingnya sistem kemudi otomatis adalah untuk membantu manusia meringkankan pekerjaan dalam mengemudi dan menurunkan potensi kecelakaan akibat kelelahan dalam menyetir [1]. Sistem kemudi otomatis membutuhkan deteksi objek. Salah satu objek yang perlu di deteksi adalah mobil. Proses deteksi mobil diawali dengan pengambilan citra dari dashboard mobil, kemudian citra diproses untuk setiap frame. Dari setiap frame yang diperoleh kemudian diolah untuk mendeteksi posisi mobil, sehingga kecelakaan dapat dihindari.</a:t>
            </a:r>
            <a:endParaRPr b="0" lang="en-US" sz="2800" spc="-1" strike="noStrike">
              <a:solidFill>
                <a:srgbClr val="000000"/>
              </a:solidFill>
              <a:latin typeface="Calibri"/>
            </a:endParaRPr>
          </a:p>
        </p:txBody>
      </p:sp>
      <p:sp>
        <p:nvSpPr>
          <p:cNvPr id="86" name="TextShape 3"/>
          <p:cNvSpPr txBox="1"/>
          <p:nvPr/>
        </p:nvSpPr>
        <p:spPr>
          <a:xfrm>
            <a:off x="8610480" y="6356520"/>
            <a:ext cx="2742840" cy="364680"/>
          </a:xfrm>
          <a:prstGeom prst="rect">
            <a:avLst/>
          </a:prstGeom>
          <a:noFill/>
          <a:ln>
            <a:noFill/>
          </a:ln>
        </p:spPr>
        <p:txBody>
          <a:bodyPr anchor="ctr"/>
          <a:p>
            <a:pPr algn="r">
              <a:lnSpc>
                <a:spcPct val="100000"/>
              </a:lnSpc>
            </a:pPr>
            <a:fld id="{5DDE0367-AE04-42ED-8700-D8FF8B72F5CF}" type="slidenum">
              <a:rPr b="0" lang="en-US" sz="1200" spc="-1" strike="noStrike">
                <a:solidFill>
                  <a:srgbClr val="8b8b8b"/>
                </a:solidFill>
                <a:latin typeface="Calibri"/>
              </a:rPr>
              <a:t>1</a:t>
            </a:fld>
            <a:endParaRPr b="0" lang="en-US" sz="1200" spc="-1" strike="noStrike">
              <a:latin typeface="Times New Roman"/>
            </a:endParaRPr>
          </a:p>
        </p:txBody>
      </p:sp>
    </p:spTree>
  </p:cSld>
  <p:timing>
    <p:tnLst>
      <p:par>
        <p:cTn id="3" dur="indefinite" restart="never" nodeType="tmRoot">
          <p:childTnLst>
            <p:seq>
              <p:cTn id="4" dur="indefinite" nodeType="mainSeq"/>
              <p:prevCondLst>
                <p:cond delay="0" evt="onPrev">
                  <p:tgtEl>
                    <p:sldTgt/>
                  </p:tgtEl>
                </p:cond>
              </p:prevCondLst>
              <p:nextCondLst>
                <p:cond delay="0" evt="onNext">
                  <p:tgtEl>
                    <p:sldTgt/>
                  </p:tgtEl>
                </p:cond>
              </p:nextCondLst>
            </p:seq>
          </p:childTnLst>
        </p:cTn>
      </p:par>
    </p:tnLst>
  </p:timing>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9" name="TextShape 1"/>
          <p:cNvSpPr txBox="1"/>
          <p:nvPr/>
        </p:nvSpPr>
        <p:spPr>
          <a:xfrm>
            <a:off x="838080" y="365040"/>
            <a:ext cx="10515240" cy="1325160"/>
          </a:xfrm>
          <a:prstGeom prst="rect">
            <a:avLst/>
          </a:prstGeom>
          <a:noFill/>
          <a:ln>
            <a:noFill/>
          </a:ln>
        </p:spPr>
        <p:txBody>
          <a:bodyPr anchor="ctr"/>
          <a:p>
            <a:pPr>
              <a:lnSpc>
                <a:spcPct val="90000"/>
              </a:lnSpc>
            </a:pPr>
            <a:r>
              <a:rPr b="1" lang="en-US" sz="4400" spc="-1" strike="noStrike">
                <a:solidFill>
                  <a:srgbClr val="000000"/>
                </a:solidFill>
                <a:latin typeface="Calibri Light"/>
              </a:rPr>
              <a:t>BAB II – PENGABUAN CITRA</a:t>
            </a:r>
            <a:endParaRPr b="0" lang="en-US" sz="4400" spc="-1" strike="noStrike">
              <a:solidFill>
                <a:srgbClr val="000000"/>
              </a:solidFill>
              <a:latin typeface="Calibri"/>
            </a:endParaRPr>
          </a:p>
        </p:txBody>
      </p:sp>
      <p:sp>
        <p:nvSpPr>
          <p:cNvPr id="140" name="TextShape 2"/>
          <p:cNvSpPr txBox="1"/>
          <p:nvPr/>
        </p:nvSpPr>
        <p:spPr>
          <a:xfrm>
            <a:off x="838080" y="1825560"/>
            <a:ext cx="10515240" cy="4350960"/>
          </a:xfrm>
          <a:prstGeom prst="rect">
            <a:avLst/>
          </a:prstGeom>
          <a:noFill/>
          <a:ln>
            <a:noFill/>
          </a:ln>
        </p:spPr>
        <p:txBody>
          <a:bodyPr>
            <a:normAutofit/>
          </a:bodyPr>
          <a:p>
            <a:pPr algn="just">
              <a:lnSpc>
                <a:spcPct val="90000"/>
              </a:lnSpc>
              <a:spcBef>
                <a:spcPts val="1001"/>
              </a:spcBef>
            </a:pPr>
            <a:r>
              <a:rPr b="0" lang="en-US" sz="2800" spc="-1" strike="noStrike">
                <a:solidFill>
                  <a:srgbClr val="000000"/>
                </a:solidFill>
                <a:latin typeface="Calibri"/>
              </a:rPr>
              <a:t>Persamaan pengabuan citra dapat dilihat pada persamaan 2. 1 dengan R melambangkan intensitas warna merah, G untuk intensitas warna hijau, dan B untuk intensitas warna biru.</a:t>
            </a:r>
            <a:endParaRPr b="0" lang="en-US" sz="2800" spc="-1" strike="noStrike">
              <a:solidFill>
                <a:srgbClr val="000000"/>
              </a:solidFill>
              <a:latin typeface="Calibri"/>
            </a:endParaRPr>
          </a:p>
        </p:txBody>
      </p:sp>
      <p:sp>
        <p:nvSpPr>
          <p:cNvPr id="141" name="CustomShape 3"/>
          <p:cNvSpPr/>
          <p:nvPr/>
        </p:nvSpPr>
        <p:spPr>
          <a:xfrm>
            <a:off x="838080" y="4008240"/>
            <a:ext cx="10515240" cy="4350960"/>
          </a:xfrm>
          <a:prstGeom prst="rect">
            <a:avLst/>
          </a:prstGeom>
          <a:noFill/>
          <a:ln>
            <a:noFill/>
          </a:ln>
        </p:spPr>
        <p:style>
          <a:lnRef idx="0"/>
          <a:fillRef idx="0"/>
          <a:effectRef idx="0"/>
          <a:fontRef idx="minor"/>
        </p:style>
        <p:txBody>
          <a:bodyPr>
            <a:normAutofit/>
          </a:bodyPr>
          <a:p>
            <a:pPr algn="just">
              <a:lnSpc>
                <a:spcPct val="90000"/>
              </a:lnSpc>
              <a:spcBef>
                <a:spcPts val="1001"/>
              </a:spcBef>
            </a:pPr>
            <a:r>
              <a:rPr b="0" lang="en-US" sz="2800" spc="-1" strike="noStrike">
                <a:solidFill>
                  <a:srgbClr val="000000"/>
                </a:solidFill>
                <a:latin typeface="Calibri"/>
              </a:rPr>
              <a:t>Persamaan 2 . 1 menyimpulkan bahwa persentase warna hijau yang paling besar karena manusia cenderung lebih sensitif terhadap perubahan warna hijau yang memiliki panjang gelombang sekitar 500-570 nm, merah, lalu biru, dan merupakan rekomendasi dari International Telecommunication Union Radiocommunication Sector.</a:t>
            </a:r>
            <a:endParaRPr b="0" lang="en-US" sz="2800" spc="-1" strike="noStrike">
              <a:latin typeface="Arial"/>
            </a:endParaRPr>
          </a:p>
        </p:txBody>
      </p:sp>
      <p:sp>
        <p:nvSpPr>
          <p:cNvPr id="142" name="CustomShape 4"/>
          <p:cNvSpPr/>
          <p:nvPr/>
        </p:nvSpPr>
        <p:spPr>
          <a:xfrm>
            <a:off x="1559160" y="3238560"/>
            <a:ext cx="9073800" cy="492120"/>
          </a:xfrm>
          <a:prstGeom prst="rect">
            <a:avLst/>
          </a:prstGeom>
          <a:blipFill rotWithShape="0">
            <a:blip r:embed="rId1"/>
            <a:stretch>
              <a:fillRect/>
            </a:stretch>
          </a:blipFill>
          <a:ln>
            <a:noFill/>
          </a:ln>
        </p:spPr>
        <p:style>
          <a:lnRef idx="0"/>
          <a:fillRef idx="0"/>
          <a:effectRef idx="0"/>
          <a:fontRef idx="minor"/>
        </p:style>
        <p:txBody>
          <a:bodyPr lIns="90000" rIns="90000" tIns="45000" bIns="45000"/>
          <a:p>
            <a:pPr>
              <a:lnSpc>
                <a:spcPct val="100000"/>
              </a:lnSpc>
            </a:pPr>
            <a:r>
              <a:rPr b="0" lang="en-US" sz="1800" spc="-1" strike="noStrike">
                <a:latin typeface="Calibri"/>
              </a:rPr>
              <a:t> </a:t>
            </a:r>
            <a:endParaRPr b="0" lang="en-US" sz="1800" spc="-1" strike="noStrike">
              <a:latin typeface="Arial"/>
            </a:endParaRPr>
          </a:p>
        </p:txBody>
      </p:sp>
      <p:sp>
        <p:nvSpPr>
          <p:cNvPr id="143" name="TextShape 5"/>
          <p:cNvSpPr txBox="1"/>
          <p:nvPr/>
        </p:nvSpPr>
        <p:spPr>
          <a:xfrm>
            <a:off x="8610480" y="6356520"/>
            <a:ext cx="2742840" cy="364680"/>
          </a:xfrm>
          <a:prstGeom prst="rect">
            <a:avLst/>
          </a:prstGeom>
          <a:noFill/>
          <a:ln>
            <a:noFill/>
          </a:ln>
        </p:spPr>
        <p:txBody>
          <a:bodyPr anchor="ctr"/>
          <a:p>
            <a:pPr algn="r">
              <a:lnSpc>
                <a:spcPct val="100000"/>
              </a:lnSpc>
            </a:pPr>
            <a:fld id="{892FE21F-10AD-4FCC-A63E-8C2FA74D208B}" type="slidenum">
              <a:rPr b="0" lang="en-US" sz="1200" spc="-1" strike="noStrike">
                <a:solidFill>
                  <a:srgbClr val="8b8b8b"/>
                </a:solidFill>
                <a:latin typeface="Calibri"/>
              </a:rPr>
              <a:t>1</a:t>
            </a:fld>
            <a:endParaRPr b="0" lang="en-US" sz="1200" spc="-1" strike="noStrike">
              <a:latin typeface="Times New Roman"/>
            </a:endParaRPr>
          </a:p>
        </p:txBody>
      </p:sp>
    </p:spTree>
  </p:cSld>
  <p:timing>
    <p:tnLst>
      <p:par>
        <p:cTn id="25" dur="indefinite" restart="never" nodeType="tmRoot">
          <p:childTnLst>
            <p:seq>
              <p:cTn id="26" dur="indefinite" nodeType="mainSeq"/>
              <p:prevCondLst>
                <p:cond delay="0" evt="onPrev">
                  <p:tgtEl>
                    <p:sldTgt/>
                  </p:tgtEl>
                </p:cond>
              </p:prevCondLst>
              <p:nextCondLst>
                <p:cond delay="0" evt="onNext">
                  <p:tgtEl>
                    <p:sldTgt/>
                  </p:tgtEl>
                </p:cond>
              </p:nextCondLst>
            </p:seq>
          </p:childTnLst>
        </p:cTn>
      </p:par>
    </p:tnLst>
  </p:timing>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4" name="TextShape 1"/>
          <p:cNvSpPr txBox="1"/>
          <p:nvPr/>
        </p:nvSpPr>
        <p:spPr>
          <a:xfrm>
            <a:off x="838080" y="365040"/>
            <a:ext cx="10515240" cy="1325160"/>
          </a:xfrm>
          <a:prstGeom prst="rect">
            <a:avLst/>
          </a:prstGeom>
          <a:noFill/>
          <a:ln>
            <a:noFill/>
          </a:ln>
        </p:spPr>
        <p:txBody>
          <a:bodyPr anchor="ctr"/>
          <a:p>
            <a:pPr>
              <a:lnSpc>
                <a:spcPct val="90000"/>
              </a:lnSpc>
            </a:pPr>
            <a:r>
              <a:rPr b="1" lang="en-US" sz="4400" spc="-1" strike="noStrike">
                <a:solidFill>
                  <a:srgbClr val="000000"/>
                </a:solidFill>
                <a:latin typeface="Calibri Light"/>
              </a:rPr>
              <a:t>BAB </a:t>
            </a:r>
            <a:r>
              <a:rPr b="1" lang="en-US" sz="4400" spc="-1" strike="noStrike">
                <a:solidFill>
                  <a:srgbClr val="000000"/>
                </a:solidFill>
                <a:latin typeface="Calibri Light"/>
              </a:rPr>
              <a:t>II – </a:t>
            </a:r>
            <a:r>
              <a:rPr b="1" lang="en-US" sz="4400" spc="-1" strike="noStrike">
                <a:solidFill>
                  <a:srgbClr val="000000"/>
                </a:solidFill>
                <a:latin typeface="Calibri Light"/>
              </a:rPr>
              <a:t>CIT</a:t>
            </a:r>
            <a:r>
              <a:rPr b="1" lang="en-US" sz="4400" spc="-1" strike="noStrike">
                <a:solidFill>
                  <a:srgbClr val="000000"/>
                </a:solidFill>
                <a:latin typeface="Calibri Light"/>
              </a:rPr>
              <a:t>RA </a:t>
            </a:r>
            <a:r>
              <a:rPr b="1" lang="en-US" sz="4400" spc="-1" strike="noStrike">
                <a:solidFill>
                  <a:srgbClr val="000000"/>
                </a:solidFill>
                <a:latin typeface="Calibri Light"/>
              </a:rPr>
              <a:t>BIN</a:t>
            </a:r>
            <a:r>
              <a:rPr b="1" lang="en-US" sz="4400" spc="-1" strike="noStrike">
                <a:solidFill>
                  <a:srgbClr val="000000"/>
                </a:solidFill>
                <a:latin typeface="Calibri Light"/>
              </a:rPr>
              <a:t>ER</a:t>
            </a:r>
            <a:endParaRPr b="0" lang="en-US" sz="4400" spc="-1" strike="noStrike">
              <a:solidFill>
                <a:srgbClr val="000000"/>
              </a:solidFill>
              <a:latin typeface="Calibri"/>
            </a:endParaRPr>
          </a:p>
        </p:txBody>
      </p:sp>
      <p:sp>
        <p:nvSpPr>
          <p:cNvPr id="145" name="TextShape 2"/>
          <p:cNvSpPr txBox="1"/>
          <p:nvPr/>
        </p:nvSpPr>
        <p:spPr>
          <a:xfrm>
            <a:off x="838080" y="1825560"/>
            <a:ext cx="10515240" cy="4350960"/>
          </a:xfrm>
          <a:prstGeom prst="rect">
            <a:avLst/>
          </a:prstGeom>
          <a:noFill/>
          <a:ln>
            <a:noFill/>
          </a:ln>
        </p:spPr>
        <p:txBody>
          <a:bodyPr>
            <a:normAutofit/>
          </a:bodyPr>
          <a:p>
            <a:pPr algn="just">
              <a:lnSpc>
                <a:spcPct val="90000"/>
              </a:lnSpc>
              <a:spcBef>
                <a:spcPts val="1001"/>
              </a:spcBef>
            </a:pPr>
            <a:r>
              <a:rPr b="0" lang="en-US" sz="2800" spc="-1" strike="noStrike">
                <a:solidFill>
                  <a:srgbClr val="000000"/>
                </a:solidFill>
                <a:latin typeface="Calibri"/>
              </a:rPr>
              <a:t>Citra biner (</a:t>
            </a:r>
            <a:r>
              <a:rPr b="0" i="1" lang="en-US" sz="2800" spc="-1" strike="noStrike">
                <a:solidFill>
                  <a:srgbClr val="000000"/>
                </a:solidFill>
                <a:latin typeface="Calibri"/>
              </a:rPr>
              <a:t>binary image</a:t>
            </a:r>
            <a:r>
              <a:rPr b="0" lang="en-US" sz="2800" spc="-1" strike="noStrike">
                <a:solidFill>
                  <a:srgbClr val="000000"/>
                </a:solidFill>
                <a:latin typeface="Calibri"/>
              </a:rPr>
              <a:t>) adalah citra yang hanya mempunyai dua nilai derajat keabuan yaitu hitam dan putih. Citra biner bernilai 1 untuk objek dan 0 untuk latar belakang. Citra biner sering kali digunakan karena mempercepat waktu proses dan memperkecil penggunaan memori[7]. Meskipun computer saat ini dapat memproses citra hitam – putih (</a:t>
            </a:r>
            <a:r>
              <a:rPr b="0" i="1" lang="en-US" sz="2800" spc="-1" strike="noStrike">
                <a:solidFill>
                  <a:srgbClr val="000000"/>
                </a:solidFill>
                <a:latin typeface="Calibri"/>
              </a:rPr>
              <a:t>grayscale</a:t>
            </a:r>
            <a:r>
              <a:rPr b="0" lang="en-US" sz="2800" spc="-1" strike="noStrike">
                <a:solidFill>
                  <a:srgbClr val="000000"/>
                </a:solidFill>
                <a:latin typeface="Calibri"/>
              </a:rPr>
              <a:t>) maupun citra berwarna, namun citra biner masih tetap dipertahankan keberadaannya.</a:t>
            </a:r>
            <a:endParaRPr b="0" lang="en-US" sz="2800" spc="-1" strike="noStrike">
              <a:solidFill>
                <a:srgbClr val="000000"/>
              </a:solidFill>
              <a:latin typeface="Calibri"/>
            </a:endParaRPr>
          </a:p>
        </p:txBody>
      </p:sp>
      <p:sp>
        <p:nvSpPr>
          <p:cNvPr id="146" name="TextShape 3"/>
          <p:cNvSpPr txBox="1"/>
          <p:nvPr/>
        </p:nvSpPr>
        <p:spPr>
          <a:xfrm>
            <a:off x="8610480" y="6356520"/>
            <a:ext cx="2742840" cy="364680"/>
          </a:xfrm>
          <a:prstGeom prst="rect">
            <a:avLst/>
          </a:prstGeom>
          <a:noFill/>
          <a:ln>
            <a:noFill/>
          </a:ln>
        </p:spPr>
        <p:txBody>
          <a:bodyPr anchor="ctr"/>
          <a:p>
            <a:pPr algn="r">
              <a:lnSpc>
                <a:spcPct val="100000"/>
              </a:lnSpc>
            </a:pPr>
            <a:fld id="{1F349E35-9A3E-44C7-950B-8A4A89136176}" type="slidenum">
              <a:rPr b="0" lang="en-US" sz="1200" spc="-1" strike="noStrike">
                <a:solidFill>
                  <a:srgbClr val="8b8b8b"/>
                </a:solidFill>
                <a:latin typeface="Calibri"/>
              </a:rPr>
              <a:t>1</a:t>
            </a:fld>
            <a:endParaRPr b="0" lang="en-US" sz="1200" spc="-1" strike="noStrike">
              <a:latin typeface="Times New Roman"/>
            </a:endParaRPr>
          </a:p>
        </p:txBody>
      </p:sp>
    </p:spTree>
  </p:cSld>
  <p:timing>
    <p:tnLst>
      <p:par>
        <p:cTn id="27" dur="indefinite" restart="never" nodeType="tmRoot">
          <p:childTnLst>
            <p:seq>
              <p:cTn id="28" dur="indefinite" nodeType="mainSeq"/>
              <p:prevCondLst>
                <p:cond delay="0" evt="onPrev">
                  <p:tgtEl>
                    <p:sldTgt/>
                  </p:tgtEl>
                </p:cond>
              </p:prevCondLst>
              <p:nextCondLst>
                <p:cond delay="0" evt="onNext">
                  <p:tgtEl>
                    <p:sldTgt/>
                  </p:tgtEl>
                </p:cond>
              </p:nextCondLst>
            </p:seq>
          </p:childTnLst>
        </p:cTn>
      </p:par>
    </p:tnLst>
  </p:timing>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7" name="TextShape 1"/>
          <p:cNvSpPr txBox="1"/>
          <p:nvPr/>
        </p:nvSpPr>
        <p:spPr>
          <a:xfrm>
            <a:off x="838080" y="365040"/>
            <a:ext cx="10515240" cy="1325160"/>
          </a:xfrm>
          <a:prstGeom prst="rect">
            <a:avLst/>
          </a:prstGeom>
          <a:noFill/>
          <a:ln>
            <a:noFill/>
          </a:ln>
        </p:spPr>
        <p:txBody>
          <a:bodyPr anchor="ctr"/>
          <a:p>
            <a:pPr>
              <a:lnSpc>
                <a:spcPct val="90000"/>
              </a:lnSpc>
            </a:pPr>
            <a:r>
              <a:rPr b="1" lang="en-US" sz="4400" spc="-1" strike="noStrike">
                <a:solidFill>
                  <a:srgbClr val="000000"/>
                </a:solidFill>
                <a:latin typeface="Calibri Light"/>
              </a:rPr>
              <a:t>BAB II – CITRA BINER</a:t>
            </a:r>
            <a:endParaRPr b="0" lang="en-US" sz="4400" spc="-1" strike="noStrike">
              <a:solidFill>
                <a:srgbClr val="000000"/>
              </a:solidFill>
              <a:latin typeface="Calibri"/>
            </a:endParaRPr>
          </a:p>
        </p:txBody>
      </p:sp>
      <p:sp>
        <p:nvSpPr>
          <p:cNvPr id="148" name="TextShape 2"/>
          <p:cNvSpPr txBox="1"/>
          <p:nvPr/>
        </p:nvSpPr>
        <p:spPr>
          <a:xfrm>
            <a:off x="838080" y="1825560"/>
            <a:ext cx="10515240" cy="4350960"/>
          </a:xfrm>
          <a:prstGeom prst="rect">
            <a:avLst/>
          </a:prstGeom>
          <a:noFill/>
          <a:ln>
            <a:noFill/>
          </a:ln>
        </p:spPr>
        <p:txBody>
          <a:bodyPr>
            <a:normAutofit/>
          </a:bodyPr>
          <a:p>
            <a:pPr algn="just">
              <a:lnSpc>
                <a:spcPct val="90000"/>
              </a:lnSpc>
              <a:spcBef>
                <a:spcPts val="1001"/>
              </a:spcBef>
            </a:pPr>
            <a:r>
              <a:rPr b="0" lang="en-US" sz="2800" spc="-1" strike="noStrike">
                <a:solidFill>
                  <a:srgbClr val="000000"/>
                </a:solidFill>
                <a:latin typeface="Calibri"/>
              </a:rPr>
              <a:t>Sama seperti citra grayscale, citra biner juga merupakan citra yang hanya memiliki satu kanal warna. Citra biner memiliki kedalaman bit sebesar 1-bit. Thresholding adalah metode untuk mengubah citra grayscale menjadi citra biner sehingga objek dapat dipisahkan dari background. Untuk mendapat nilai threshold yang adaptif menggunakan metode Otsu. Nilai intensitas warna pada setiap piksel citra biner dibagi menjadi 2∧1 = 2 warna yaitu warna hitam yang dinyatakan oleh nilai 0 dan warna putih yang dinyatakan oleh nilai 1. </a:t>
            </a:r>
            <a:endParaRPr b="0" lang="en-US" sz="2800" spc="-1" strike="noStrike">
              <a:solidFill>
                <a:srgbClr val="000000"/>
              </a:solidFill>
              <a:latin typeface="Calibri"/>
            </a:endParaRPr>
          </a:p>
        </p:txBody>
      </p:sp>
      <p:sp>
        <p:nvSpPr>
          <p:cNvPr id="149" name="TextShape 3"/>
          <p:cNvSpPr txBox="1"/>
          <p:nvPr/>
        </p:nvSpPr>
        <p:spPr>
          <a:xfrm>
            <a:off x="8610480" y="6356520"/>
            <a:ext cx="2742840" cy="364680"/>
          </a:xfrm>
          <a:prstGeom prst="rect">
            <a:avLst/>
          </a:prstGeom>
          <a:noFill/>
          <a:ln>
            <a:noFill/>
          </a:ln>
        </p:spPr>
        <p:txBody>
          <a:bodyPr anchor="ctr"/>
          <a:p>
            <a:pPr algn="r">
              <a:lnSpc>
                <a:spcPct val="100000"/>
              </a:lnSpc>
            </a:pPr>
            <a:fld id="{B5886E26-822C-44A4-90EC-9AF816652B55}" type="slidenum">
              <a:rPr b="0" lang="en-US" sz="1200" spc="-1" strike="noStrike">
                <a:solidFill>
                  <a:srgbClr val="8b8b8b"/>
                </a:solidFill>
                <a:latin typeface="Calibri"/>
              </a:rPr>
              <a:t>1</a:t>
            </a:fld>
            <a:endParaRPr b="0" lang="en-US" sz="1200" spc="-1" strike="noStrike">
              <a:latin typeface="Times New Roman"/>
            </a:endParaRPr>
          </a:p>
        </p:txBody>
      </p:sp>
    </p:spTree>
  </p:cSld>
  <p:timing>
    <p:tnLst>
      <p:par>
        <p:cTn id="29" dur="indefinite" restart="never" nodeType="tmRoot">
          <p:childTnLst>
            <p:seq>
              <p:cTn id="30" dur="indefinite" nodeType="mainSeq"/>
              <p:prevCondLst>
                <p:cond delay="0" evt="onPrev">
                  <p:tgtEl>
                    <p:sldTgt/>
                  </p:tgtEl>
                </p:cond>
              </p:prevCondLst>
              <p:nextCondLst>
                <p:cond delay="0" evt="onNext">
                  <p:tgtEl>
                    <p:sldTgt/>
                  </p:tgtEl>
                </p:cond>
              </p:nextCondLst>
            </p:seq>
          </p:childTnLst>
        </p:cTn>
      </p:par>
    </p:tnLst>
  </p:timing>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0" name="TextShape 1"/>
          <p:cNvSpPr txBox="1"/>
          <p:nvPr/>
        </p:nvSpPr>
        <p:spPr>
          <a:xfrm>
            <a:off x="838080" y="365040"/>
            <a:ext cx="10515240" cy="1325160"/>
          </a:xfrm>
          <a:prstGeom prst="rect">
            <a:avLst/>
          </a:prstGeom>
          <a:noFill/>
          <a:ln>
            <a:noFill/>
          </a:ln>
        </p:spPr>
        <p:txBody>
          <a:bodyPr anchor="ctr"/>
          <a:p>
            <a:pPr>
              <a:lnSpc>
                <a:spcPct val="90000"/>
              </a:lnSpc>
            </a:pPr>
            <a:r>
              <a:rPr b="1" lang="en-US" sz="4400" spc="-1" strike="noStrike">
                <a:solidFill>
                  <a:srgbClr val="000000"/>
                </a:solidFill>
                <a:latin typeface="Calibri Light"/>
              </a:rPr>
              <a:t>BAB II – CITRA BINER</a:t>
            </a:r>
            <a:endParaRPr b="0" lang="en-US" sz="4400" spc="-1" strike="noStrike">
              <a:solidFill>
                <a:srgbClr val="000000"/>
              </a:solidFill>
              <a:latin typeface="Calibri"/>
            </a:endParaRPr>
          </a:p>
        </p:txBody>
      </p:sp>
      <p:sp>
        <p:nvSpPr>
          <p:cNvPr id="151" name="TextShape 2"/>
          <p:cNvSpPr txBox="1"/>
          <p:nvPr/>
        </p:nvSpPr>
        <p:spPr>
          <a:xfrm>
            <a:off x="838080" y="1825560"/>
            <a:ext cx="10515240" cy="4350960"/>
          </a:xfrm>
          <a:prstGeom prst="rect">
            <a:avLst/>
          </a:prstGeom>
          <a:noFill/>
          <a:ln>
            <a:noFill/>
          </a:ln>
        </p:spPr>
        <p:txBody>
          <a:bodyPr>
            <a:normAutofit/>
          </a:bodyPr>
          <a:p>
            <a:pPr algn="just">
              <a:lnSpc>
                <a:spcPct val="90000"/>
              </a:lnSpc>
              <a:spcBef>
                <a:spcPts val="1001"/>
              </a:spcBef>
            </a:pPr>
            <a:r>
              <a:rPr b="0" lang="en-US" sz="2800" spc="-1" strike="noStrike">
                <a:solidFill>
                  <a:srgbClr val="000000"/>
                </a:solidFill>
                <a:latin typeface="Calibri"/>
              </a:rPr>
              <a:t>Persamaan yang digunakan untuk mengkonversi nilai piksel citra </a:t>
            </a:r>
            <a:r>
              <a:rPr b="0" lang="en-US" sz="2800" spc="-1" strike="noStrike">
                <a:solidFill>
                  <a:srgbClr val="000000"/>
                </a:solidFill>
                <a:latin typeface="Calibri"/>
              </a:rPr>
              <a:t>grayscale menjadi biner pada metode thresholding adalah:</a:t>
            </a:r>
            <a:endParaRPr b="0" lang="en-US" sz="2800" spc="-1" strike="noStrike">
              <a:solidFill>
                <a:srgbClr val="000000"/>
              </a:solidFill>
              <a:latin typeface="Calibri"/>
            </a:endParaRPr>
          </a:p>
        </p:txBody>
      </p:sp>
      <p:sp>
        <p:nvSpPr>
          <p:cNvPr id="152" name="CustomShape 3"/>
          <p:cNvSpPr/>
          <p:nvPr/>
        </p:nvSpPr>
        <p:spPr>
          <a:xfrm>
            <a:off x="3290400" y="2948400"/>
            <a:ext cx="5610960" cy="960840"/>
          </a:xfrm>
          <a:prstGeom prst="rect">
            <a:avLst/>
          </a:prstGeom>
          <a:blipFill rotWithShape="0">
            <a:blip r:embed="rId1"/>
            <a:stretch>
              <a:fillRect/>
            </a:stretch>
          </a:blipFill>
          <a:ln>
            <a:noFill/>
          </a:ln>
        </p:spPr>
        <p:style>
          <a:lnRef idx="0"/>
          <a:fillRef idx="0"/>
          <a:effectRef idx="0"/>
          <a:fontRef idx="minor"/>
        </p:style>
        <p:txBody>
          <a:bodyPr lIns="90000" rIns="90000" tIns="45000" bIns="45000"/>
          <a:p>
            <a:pPr>
              <a:lnSpc>
                <a:spcPct val="100000"/>
              </a:lnSpc>
            </a:pPr>
            <a:r>
              <a:rPr b="0" lang="en-US" sz="1800" spc="-1" strike="noStrike">
                <a:latin typeface="Calibri"/>
              </a:rPr>
              <a:t> </a:t>
            </a:r>
            <a:endParaRPr b="0" lang="en-US" sz="1800" spc="-1" strike="noStrike">
              <a:latin typeface="Arial"/>
            </a:endParaRPr>
          </a:p>
        </p:txBody>
      </p:sp>
      <p:sp>
        <p:nvSpPr>
          <p:cNvPr id="153" name="CustomShape 4"/>
          <p:cNvSpPr/>
          <p:nvPr/>
        </p:nvSpPr>
        <p:spPr>
          <a:xfrm>
            <a:off x="838080" y="4001400"/>
            <a:ext cx="10515240" cy="4350960"/>
          </a:xfrm>
          <a:prstGeom prst="rect">
            <a:avLst/>
          </a:prstGeom>
          <a:noFill/>
          <a:ln>
            <a:noFill/>
          </a:ln>
        </p:spPr>
        <p:style>
          <a:lnRef idx="0"/>
          <a:fillRef idx="0"/>
          <a:effectRef idx="0"/>
          <a:fontRef idx="minor"/>
        </p:style>
        <p:txBody>
          <a:bodyPr>
            <a:normAutofit/>
          </a:bodyPr>
          <a:p>
            <a:pPr algn="just">
              <a:lnSpc>
                <a:spcPct val="90000"/>
              </a:lnSpc>
              <a:spcBef>
                <a:spcPts val="1001"/>
              </a:spcBef>
            </a:pPr>
            <a:r>
              <a:rPr b="0" lang="en-US" sz="2800" spc="-1" strike="noStrike">
                <a:solidFill>
                  <a:srgbClr val="000000"/>
                </a:solidFill>
                <a:latin typeface="Calibri"/>
              </a:rPr>
              <a:t>Keterangan: \\</a:t>
            </a:r>
            <a:endParaRPr b="0" lang="en-US" sz="2800" spc="-1" strike="noStrike">
              <a:latin typeface="Arial"/>
            </a:endParaRPr>
          </a:p>
          <a:p>
            <a:pPr marL="228600" indent="-228240" algn="just">
              <a:lnSpc>
                <a:spcPct val="90000"/>
              </a:lnSpc>
              <a:spcBef>
                <a:spcPts val="1001"/>
              </a:spcBef>
              <a:buClr>
                <a:srgbClr val="000000"/>
              </a:buClr>
              <a:buFont typeface="Arial"/>
              <a:buChar char="•"/>
            </a:pPr>
            <a:r>
              <a:rPr b="0" lang="en-US" sz="2800" spc="-1" strike="noStrike">
                <a:solidFill>
                  <a:srgbClr val="000000"/>
                </a:solidFill>
                <a:latin typeface="Calibri"/>
              </a:rPr>
              <a:t>	</a:t>
            </a:r>
            <a:r>
              <a:rPr b="0" lang="en-US" sz="2800" spc="-1" strike="noStrike">
                <a:solidFill>
                  <a:srgbClr val="000000"/>
                </a:solidFill>
                <a:latin typeface="Calibri"/>
              </a:rPr>
              <a:t>$g(x,y)$ &amp; : &amp; citra biner\\</a:t>
            </a:r>
            <a:endParaRPr b="0" lang="en-US" sz="2800" spc="-1" strike="noStrike">
              <a:latin typeface="Arial"/>
            </a:endParaRPr>
          </a:p>
          <a:p>
            <a:pPr marL="228600" indent="-228240" algn="just">
              <a:lnSpc>
                <a:spcPct val="90000"/>
              </a:lnSpc>
              <a:spcBef>
                <a:spcPts val="1001"/>
              </a:spcBef>
              <a:buClr>
                <a:srgbClr val="000000"/>
              </a:buClr>
              <a:buFont typeface="Arial"/>
              <a:buChar char="•"/>
            </a:pPr>
            <a:r>
              <a:rPr b="0" lang="en-US" sz="2800" spc="-1" strike="noStrike">
                <a:solidFill>
                  <a:srgbClr val="000000"/>
                </a:solidFill>
                <a:latin typeface="Calibri"/>
              </a:rPr>
              <a:t>	</a:t>
            </a:r>
            <a:r>
              <a:rPr b="0" lang="en-US" sz="2800" spc="-1" strike="noStrike">
                <a:solidFill>
                  <a:srgbClr val="000000"/>
                </a:solidFill>
                <a:latin typeface="Calibri"/>
              </a:rPr>
              <a:t>$f(x,y)$ &amp; : &amp; citra \textit{grayscale}\\</a:t>
            </a:r>
            <a:endParaRPr b="0" lang="en-US" sz="2800" spc="-1" strike="noStrike">
              <a:latin typeface="Arial"/>
            </a:endParaRPr>
          </a:p>
          <a:p>
            <a:pPr marL="228600" indent="-228240" algn="just">
              <a:lnSpc>
                <a:spcPct val="90000"/>
              </a:lnSpc>
              <a:spcBef>
                <a:spcPts val="1001"/>
              </a:spcBef>
              <a:buClr>
                <a:srgbClr val="000000"/>
              </a:buClr>
              <a:buFont typeface="Arial"/>
              <a:buChar char="•"/>
            </a:pPr>
            <a:r>
              <a:rPr b="0" lang="en-US" sz="2800" spc="-1" strike="noStrike">
                <a:solidFill>
                  <a:srgbClr val="000000"/>
                </a:solidFill>
                <a:latin typeface="Calibri"/>
              </a:rPr>
              <a:t>	</a:t>
            </a:r>
            <a:r>
              <a:rPr b="0" lang="en-US" sz="2800" spc="-1" strike="noStrike">
                <a:solidFill>
                  <a:srgbClr val="000000"/>
                </a:solidFill>
                <a:latin typeface="Calibri"/>
              </a:rPr>
              <a:t>$T$ &amp; : &amp; \textit{treshold}\\</a:t>
            </a:r>
            <a:endParaRPr b="0" lang="en-US" sz="2800" spc="-1" strike="noStrike">
              <a:latin typeface="Arial"/>
            </a:endParaRPr>
          </a:p>
        </p:txBody>
      </p:sp>
      <p:sp>
        <p:nvSpPr>
          <p:cNvPr id="154" name="TextShape 5"/>
          <p:cNvSpPr txBox="1"/>
          <p:nvPr/>
        </p:nvSpPr>
        <p:spPr>
          <a:xfrm>
            <a:off x="8610480" y="6356520"/>
            <a:ext cx="2742840" cy="364680"/>
          </a:xfrm>
          <a:prstGeom prst="rect">
            <a:avLst/>
          </a:prstGeom>
          <a:noFill/>
          <a:ln>
            <a:noFill/>
          </a:ln>
        </p:spPr>
        <p:txBody>
          <a:bodyPr anchor="ctr"/>
          <a:p>
            <a:pPr algn="r">
              <a:lnSpc>
                <a:spcPct val="100000"/>
              </a:lnSpc>
            </a:pPr>
            <a:fld id="{87C36772-D128-47A4-92B6-F917C1904CFD}" type="slidenum">
              <a:rPr b="0" lang="en-US" sz="1200" spc="-1" strike="noStrike">
                <a:solidFill>
                  <a:srgbClr val="8b8b8b"/>
                </a:solidFill>
                <a:latin typeface="Calibri"/>
              </a:rPr>
              <a:t>1</a:t>
            </a:fld>
            <a:endParaRPr b="0" lang="en-US" sz="1200" spc="-1" strike="noStrike">
              <a:latin typeface="Times New Roman"/>
            </a:endParaRPr>
          </a:p>
        </p:txBody>
      </p:sp>
    </p:spTree>
  </p:cSld>
  <p:timing>
    <p:tnLst>
      <p:par>
        <p:cTn id="31" dur="indefinite" restart="never" nodeType="tmRoot">
          <p:childTnLst>
            <p:seq>
              <p:cTn id="32" dur="indefinite" nodeType="mainSeq"/>
              <p:prevCondLst>
                <p:cond delay="0" evt="onPrev">
                  <p:tgtEl>
                    <p:sldTgt/>
                  </p:tgtEl>
                </p:cond>
              </p:prevCondLst>
              <p:nextCondLst>
                <p:cond delay="0" evt="onNext">
                  <p:tgtEl>
                    <p:sldTgt/>
                  </p:tgtEl>
                </p:cond>
              </p:nextCondLst>
            </p:seq>
          </p:childTnLst>
        </p:cTn>
      </p:par>
    </p:tnLst>
  </p:timing>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5" name="TextShape 1"/>
          <p:cNvSpPr txBox="1"/>
          <p:nvPr/>
        </p:nvSpPr>
        <p:spPr>
          <a:xfrm>
            <a:off x="838080" y="365040"/>
            <a:ext cx="10515240" cy="1325160"/>
          </a:xfrm>
          <a:prstGeom prst="rect">
            <a:avLst/>
          </a:prstGeom>
          <a:noFill/>
          <a:ln>
            <a:noFill/>
          </a:ln>
        </p:spPr>
        <p:txBody>
          <a:bodyPr anchor="ctr"/>
          <a:p>
            <a:pPr>
              <a:lnSpc>
                <a:spcPct val="90000"/>
              </a:lnSpc>
            </a:pPr>
            <a:r>
              <a:rPr b="0" lang="en-US" sz="4400" spc="-1" strike="noStrike">
                <a:solidFill>
                  <a:srgbClr val="000000"/>
                </a:solidFill>
                <a:latin typeface="Calibri Light"/>
              </a:rPr>
              <a:t>BAB II – CITRA BINER</a:t>
            </a:r>
            <a:endParaRPr b="0" lang="en-US" sz="4400" spc="-1" strike="noStrike">
              <a:solidFill>
                <a:srgbClr val="000000"/>
              </a:solidFill>
              <a:latin typeface="Calibri"/>
            </a:endParaRPr>
          </a:p>
        </p:txBody>
      </p:sp>
      <p:sp>
        <p:nvSpPr>
          <p:cNvPr id="156" name="TextShape 2"/>
          <p:cNvSpPr txBox="1"/>
          <p:nvPr/>
        </p:nvSpPr>
        <p:spPr>
          <a:xfrm>
            <a:off x="838080" y="1825560"/>
            <a:ext cx="10515240" cy="4350960"/>
          </a:xfrm>
          <a:prstGeom prst="rect">
            <a:avLst/>
          </a:prstGeom>
          <a:noFill/>
          <a:ln>
            <a:noFill/>
          </a:ln>
        </p:spPr>
        <p:txBody>
          <a:bodyPr>
            <a:normAutofit/>
          </a:bodyPr>
          <a:p>
            <a:pPr algn="just">
              <a:lnSpc>
                <a:spcPct val="90000"/>
              </a:lnSpc>
              <a:spcBef>
                <a:spcPts val="1001"/>
              </a:spcBef>
            </a:pPr>
            <a:r>
              <a:rPr b="0" lang="en-US" sz="2800" spc="-1" strike="noStrike">
                <a:solidFill>
                  <a:srgbClr val="000000"/>
                </a:solidFill>
                <a:latin typeface="Calibri"/>
              </a:rPr>
              <a:t>Citra biner digunakan saat proses penentuan ROI. ROI yang berupa citra biner digunakan untuk menandai lokasi dimana mobil akan melaju. ROI yang digunakan berupa template dari dataset yang diperoleh.</a:t>
            </a:r>
            <a:endParaRPr b="0" lang="en-US" sz="2800" spc="-1" strike="noStrike">
              <a:solidFill>
                <a:srgbClr val="000000"/>
              </a:solidFill>
              <a:latin typeface="Calibri"/>
            </a:endParaRPr>
          </a:p>
        </p:txBody>
      </p:sp>
      <p:sp>
        <p:nvSpPr>
          <p:cNvPr id="157" name="TextShape 3"/>
          <p:cNvSpPr txBox="1"/>
          <p:nvPr/>
        </p:nvSpPr>
        <p:spPr>
          <a:xfrm>
            <a:off x="8610480" y="6356520"/>
            <a:ext cx="2742840" cy="364680"/>
          </a:xfrm>
          <a:prstGeom prst="rect">
            <a:avLst/>
          </a:prstGeom>
          <a:noFill/>
          <a:ln>
            <a:noFill/>
          </a:ln>
        </p:spPr>
        <p:txBody>
          <a:bodyPr anchor="ctr"/>
          <a:p>
            <a:pPr algn="r">
              <a:lnSpc>
                <a:spcPct val="100000"/>
              </a:lnSpc>
            </a:pPr>
            <a:fld id="{4DF89B53-CF69-4B27-905A-6A517E589188}" type="slidenum">
              <a:rPr b="0" lang="en-US" sz="1200" spc="-1" strike="noStrike">
                <a:solidFill>
                  <a:srgbClr val="8b8b8b"/>
                </a:solidFill>
                <a:latin typeface="Calibri"/>
              </a:rPr>
              <a:t>1</a:t>
            </a:fld>
            <a:endParaRPr b="0" lang="en-US" sz="1200" spc="-1" strike="noStrike">
              <a:latin typeface="Times New Roman"/>
            </a:endParaRPr>
          </a:p>
        </p:txBody>
      </p:sp>
    </p:spTree>
  </p:cSld>
  <p:timing>
    <p:tnLst>
      <p:par>
        <p:cTn id="33" dur="indefinite" restart="never" nodeType="tmRoot">
          <p:childTnLst>
            <p:seq>
              <p:cTn id="34" dur="indefinite" nodeType="mainSeq"/>
              <p:prevCondLst>
                <p:cond delay="0" evt="onPrev">
                  <p:tgtEl>
                    <p:sldTgt/>
                  </p:tgtEl>
                </p:cond>
              </p:prevCondLst>
              <p:nextCondLst>
                <p:cond delay="0" evt="onNext">
                  <p:tgtEl>
                    <p:sldTgt/>
                  </p:tgtEl>
                </p:cond>
              </p:nextCondLst>
            </p:seq>
          </p:childTnLst>
        </p:cTn>
      </p:par>
    </p:tnLst>
  </p:timing>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8" name="TextShape 1"/>
          <p:cNvSpPr txBox="1"/>
          <p:nvPr/>
        </p:nvSpPr>
        <p:spPr>
          <a:xfrm>
            <a:off x="838080" y="365040"/>
            <a:ext cx="10515240" cy="1325160"/>
          </a:xfrm>
          <a:prstGeom prst="rect">
            <a:avLst/>
          </a:prstGeom>
          <a:noFill/>
          <a:ln>
            <a:noFill/>
          </a:ln>
        </p:spPr>
        <p:txBody>
          <a:bodyPr anchor="ctr"/>
          <a:p>
            <a:pPr>
              <a:lnSpc>
                <a:spcPct val="90000"/>
              </a:lnSpc>
            </a:pPr>
            <a:r>
              <a:rPr b="1" lang="en-US" sz="4400" spc="-1" strike="noStrike">
                <a:solidFill>
                  <a:srgbClr val="000000"/>
                </a:solidFill>
                <a:latin typeface="Calibri Light"/>
              </a:rPr>
              <a:t>BAB II – OTSU TRESHOLDING</a:t>
            </a:r>
            <a:endParaRPr b="0" lang="en-US" sz="4400" spc="-1" strike="noStrike">
              <a:solidFill>
                <a:srgbClr val="000000"/>
              </a:solidFill>
              <a:latin typeface="Calibri"/>
            </a:endParaRPr>
          </a:p>
        </p:txBody>
      </p:sp>
      <p:sp>
        <p:nvSpPr>
          <p:cNvPr id="159" name="TextShape 2"/>
          <p:cNvSpPr txBox="1"/>
          <p:nvPr/>
        </p:nvSpPr>
        <p:spPr>
          <a:xfrm>
            <a:off x="838080" y="1825560"/>
            <a:ext cx="10515240" cy="4350960"/>
          </a:xfrm>
          <a:prstGeom prst="rect">
            <a:avLst/>
          </a:prstGeom>
          <a:noFill/>
          <a:ln>
            <a:noFill/>
          </a:ln>
        </p:spPr>
        <p:txBody>
          <a:bodyPr>
            <a:normAutofit/>
          </a:bodyPr>
          <a:p>
            <a:pPr algn="just">
              <a:lnSpc>
                <a:spcPct val="90000"/>
              </a:lnSpc>
              <a:spcBef>
                <a:spcPts val="1001"/>
              </a:spcBef>
            </a:pPr>
            <a:r>
              <a:rPr b="0" lang="en-US" sz="2800" spc="-1" strike="noStrike">
                <a:solidFill>
                  <a:srgbClr val="000000"/>
                </a:solidFill>
                <a:latin typeface="Calibri"/>
              </a:rPr>
              <a:t>Tujuan dari metode Otsu adalah membagi histogram citra gray level kedalam dua daerah yang berbeda secara otomatis tanpa membutuhkan bantuan pengguna untuk memasukkan nilai ambang. Pendekatan yang dilakukan oleh metode otsu adalah dengan melakukan analisis diskriminan yaitu menentukan suatu variabel (nilai ambang atau threshold) yang dapat membedakan antara dua atau lebih kelompok yang muncul secara alami. Analisis Diskriminan akan memaksimumkan nilai ambang agar dapat membagi objek latar depan (foreground) dan latar belakang (background).</a:t>
            </a:r>
            <a:endParaRPr b="0" lang="en-US" sz="2800" spc="-1" strike="noStrike">
              <a:solidFill>
                <a:srgbClr val="000000"/>
              </a:solidFill>
              <a:latin typeface="Calibri"/>
            </a:endParaRPr>
          </a:p>
        </p:txBody>
      </p:sp>
      <p:sp>
        <p:nvSpPr>
          <p:cNvPr id="160" name="TextShape 3"/>
          <p:cNvSpPr txBox="1"/>
          <p:nvPr/>
        </p:nvSpPr>
        <p:spPr>
          <a:xfrm>
            <a:off x="8610480" y="6356520"/>
            <a:ext cx="2742840" cy="364680"/>
          </a:xfrm>
          <a:prstGeom prst="rect">
            <a:avLst/>
          </a:prstGeom>
          <a:noFill/>
          <a:ln>
            <a:noFill/>
          </a:ln>
        </p:spPr>
        <p:txBody>
          <a:bodyPr anchor="ctr"/>
          <a:p>
            <a:pPr algn="r">
              <a:lnSpc>
                <a:spcPct val="100000"/>
              </a:lnSpc>
            </a:pPr>
            <a:fld id="{A29C1F5A-6E65-4B2F-9824-E424F9BFB4AB}" type="slidenum">
              <a:rPr b="0" lang="en-US" sz="1200" spc="-1" strike="noStrike">
                <a:solidFill>
                  <a:srgbClr val="8b8b8b"/>
                </a:solidFill>
                <a:latin typeface="Calibri"/>
              </a:rPr>
              <a:t>1</a:t>
            </a:fld>
            <a:endParaRPr b="0" lang="en-US" sz="1200" spc="-1" strike="noStrike">
              <a:latin typeface="Times New Roman"/>
            </a:endParaRPr>
          </a:p>
        </p:txBody>
      </p:sp>
    </p:spTree>
  </p:cSld>
  <p:timing>
    <p:tnLst>
      <p:par>
        <p:cTn id="35" dur="indefinite" restart="never" nodeType="tmRoot">
          <p:childTnLst>
            <p:seq>
              <p:cTn id="36" dur="indefinite" nodeType="mainSeq"/>
              <p:prevCondLst>
                <p:cond delay="0" evt="onPrev">
                  <p:tgtEl>
                    <p:sldTgt/>
                  </p:tgtEl>
                </p:cond>
              </p:prevCondLst>
              <p:nextCondLst>
                <p:cond delay="0" evt="onNext">
                  <p:tgtEl>
                    <p:sldTgt/>
                  </p:tgtEl>
                </p:cond>
              </p:nextCondLst>
            </p:seq>
          </p:childTnLst>
        </p:cTn>
      </p:par>
    </p:tnLst>
  </p:timing>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1" name="TextShape 1"/>
          <p:cNvSpPr txBox="1"/>
          <p:nvPr/>
        </p:nvSpPr>
        <p:spPr>
          <a:xfrm>
            <a:off x="838080" y="365040"/>
            <a:ext cx="10515240" cy="1325160"/>
          </a:xfrm>
          <a:prstGeom prst="rect">
            <a:avLst/>
          </a:prstGeom>
          <a:noFill/>
          <a:ln>
            <a:noFill/>
          </a:ln>
        </p:spPr>
        <p:txBody>
          <a:bodyPr anchor="ctr"/>
          <a:p>
            <a:pPr>
              <a:lnSpc>
                <a:spcPct val="90000"/>
              </a:lnSpc>
            </a:pPr>
            <a:r>
              <a:rPr b="1" lang="en-US" sz="4400" spc="-1" strike="noStrike">
                <a:solidFill>
                  <a:srgbClr val="000000"/>
                </a:solidFill>
                <a:latin typeface="Calibri Light"/>
              </a:rPr>
              <a:t>BAB II – OTSU TRESHOLDING</a:t>
            </a:r>
            <a:endParaRPr b="0" lang="en-US" sz="4400" spc="-1" strike="noStrike">
              <a:solidFill>
                <a:srgbClr val="000000"/>
              </a:solidFill>
              <a:latin typeface="Calibri"/>
            </a:endParaRPr>
          </a:p>
        </p:txBody>
      </p:sp>
      <p:sp>
        <p:nvSpPr>
          <p:cNvPr id="162" name="TextShape 2"/>
          <p:cNvSpPr txBox="1"/>
          <p:nvPr/>
        </p:nvSpPr>
        <p:spPr>
          <a:xfrm>
            <a:off x="838080" y="1825560"/>
            <a:ext cx="10515240" cy="4350960"/>
          </a:xfrm>
          <a:prstGeom prst="rect">
            <a:avLst/>
          </a:prstGeom>
          <a:noFill/>
          <a:ln>
            <a:noFill/>
          </a:ln>
        </p:spPr>
        <p:txBody>
          <a:bodyPr>
            <a:normAutofit/>
          </a:bodyPr>
          <a:p>
            <a:pPr algn="just">
              <a:lnSpc>
                <a:spcPct val="90000"/>
              </a:lnSpc>
              <a:spcBef>
                <a:spcPts val="1001"/>
              </a:spcBef>
            </a:pPr>
            <a:r>
              <a:rPr b="0" lang="en-US" sz="2800" spc="-1" strike="noStrike">
                <a:solidFill>
                  <a:srgbClr val="000000"/>
                </a:solidFill>
                <a:latin typeface="Calibri"/>
              </a:rPr>
              <a:t>Langkah awal yang harus dilakukan adalah membuat histogram. Dari histogram dapat diketahuijumlahpikseluntuksetiaptingkatkeabuan. Tingkatkeabuancitradinyatakandengan i sampai dengan L. Level ke i dimulai dari 1, yaitu piksel 0. Untuk L, maksimal level adalah 256 dengan piksel bernilai 255. Nilai ambang yang akan dicari dari suatu citra grayscale dinyatakan dengan k. Nilai kberkisar antara 0 sampai dengan L - 1, dengan nilai L = 256 (simbol histogram adalah Pi) [8]. </a:t>
            </a:r>
            <a:endParaRPr b="0" lang="en-US" sz="2800" spc="-1" strike="noStrike">
              <a:solidFill>
                <a:srgbClr val="000000"/>
              </a:solidFill>
              <a:latin typeface="Calibri"/>
            </a:endParaRPr>
          </a:p>
        </p:txBody>
      </p:sp>
      <p:sp>
        <p:nvSpPr>
          <p:cNvPr id="163" name="TextShape 3"/>
          <p:cNvSpPr txBox="1"/>
          <p:nvPr/>
        </p:nvSpPr>
        <p:spPr>
          <a:xfrm>
            <a:off x="8610480" y="6356520"/>
            <a:ext cx="2742840" cy="364680"/>
          </a:xfrm>
          <a:prstGeom prst="rect">
            <a:avLst/>
          </a:prstGeom>
          <a:noFill/>
          <a:ln>
            <a:noFill/>
          </a:ln>
        </p:spPr>
        <p:txBody>
          <a:bodyPr anchor="ctr"/>
          <a:p>
            <a:pPr algn="r">
              <a:lnSpc>
                <a:spcPct val="100000"/>
              </a:lnSpc>
            </a:pPr>
            <a:fld id="{7F58D107-3EF8-49B0-AE4E-70813F039364}" type="slidenum">
              <a:rPr b="0" lang="en-US" sz="1200" spc="-1" strike="noStrike">
                <a:solidFill>
                  <a:srgbClr val="8b8b8b"/>
                </a:solidFill>
                <a:latin typeface="Calibri"/>
              </a:rPr>
              <a:t>1</a:t>
            </a:fld>
            <a:endParaRPr b="0" lang="en-US" sz="1200" spc="-1" strike="noStrike">
              <a:latin typeface="Times New Roman"/>
            </a:endParaRPr>
          </a:p>
        </p:txBody>
      </p:sp>
    </p:spTree>
  </p:cSld>
  <p:timing>
    <p:tnLst>
      <p:par>
        <p:cTn id="37" dur="indefinite" restart="never" nodeType="tmRoot">
          <p:childTnLst>
            <p:seq>
              <p:cTn id="38" dur="indefinite" nodeType="mainSeq"/>
              <p:prevCondLst>
                <p:cond delay="0" evt="onPrev">
                  <p:tgtEl>
                    <p:sldTgt/>
                  </p:tgtEl>
                </p:cond>
              </p:prevCondLst>
              <p:nextCondLst>
                <p:cond delay="0" evt="onNext">
                  <p:tgtEl>
                    <p:sldTgt/>
                  </p:tgtEl>
                </p:cond>
              </p:nextCondLst>
            </p:seq>
          </p:childTnLst>
        </p:cTn>
      </p:par>
    </p:tnLst>
  </p:timing>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4" name="TextShape 1"/>
          <p:cNvSpPr txBox="1"/>
          <p:nvPr/>
        </p:nvSpPr>
        <p:spPr>
          <a:xfrm>
            <a:off x="838080" y="365040"/>
            <a:ext cx="10515240" cy="1325160"/>
          </a:xfrm>
          <a:prstGeom prst="rect">
            <a:avLst/>
          </a:prstGeom>
          <a:noFill/>
          <a:ln>
            <a:noFill/>
          </a:ln>
        </p:spPr>
        <p:txBody>
          <a:bodyPr anchor="ctr"/>
          <a:p>
            <a:pPr>
              <a:lnSpc>
                <a:spcPct val="90000"/>
              </a:lnSpc>
            </a:pPr>
            <a:r>
              <a:rPr b="1" lang="en-US" sz="4400" spc="-1" strike="noStrike">
                <a:solidFill>
                  <a:srgbClr val="000000"/>
                </a:solidFill>
                <a:latin typeface="Calibri Light"/>
              </a:rPr>
              <a:t>BAB II – OTSU TRESHOLDING</a:t>
            </a:r>
            <a:endParaRPr b="0" lang="en-US" sz="4400" spc="-1" strike="noStrike">
              <a:solidFill>
                <a:srgbClr val="000000"/>
              </a:solidFill>
              <a:latin typeface="Calibri"/>
            </a:endParaRPr>
          </a:p>
        </p:txBody>
      </p:sp>
      <p:sp>
        <p:nvSpPr>
          <p:cNvPr id="165" name="TextShape 2"/>
          <p:cNvSpPr txBox="1"/>
          <p:nvPr/>
        </p:nvSpPr>
        <p:spPr>
          <a:xfrm>
            <a:off x="838080" y="1825560"/>
            <a:ext cx="10515240" cy="4350960"/>
          </a:xfrm>
          <a:prstGeom prst="rect">
            <a:avLst/>
          </a:prstGeom>
          <a:noFill/>
          <a:ln>
            <a:noFill/>
          </a:ln>
        </p:spPr>
        <p:txBody>
          <a:bodyPr>
            <a:normAutofit/>
          </a:bodyPr>
          <a:p>
            <a:pPr algn="just">
              <a:lnSpc>
                <a:spcPct val="90000"/>
              </a:lnSpc>
              <a:spcBef>
                <a:spcPts val="1001"/>
              </a:spcBef>
            </a:pPr>
            <a:r>
              <a:rPr b="0" lang="en-US" sz="2800" spc="-1" strike="noStrike">
                <a:solidFill>
                  <a:srgbClr val="000000"/>
                </a:solidFill>
                <a:latin typeface="Calibri"/>
              </a:rPr>
              <a:t>Jadi probabilitas setip piksel pada level ke i dinyatakan dengan persamaan berikut.</a:t>
            </a:r>
            <a:endParaRPr b="0" lang="en-US" sz="2800" spc="-1" strike="noStrike">
              <a:solidFill>
                <a:srgbClr val="000000"/>
              </a:solidFill>
              <a:latin typeface="Calibri"/>
            </a:endParaRPr>
          </a:p>
        </p:txBody>
      </p:sp>
      <p:sp>
        <p:nvSpPr>
          <p:cNvPr id="166" name="CustomShape 3"/>
          <p:cNvSpPr/>
          <p:nvPr/>
        </p:nvSpPr>
        <p:spPr>
          <a:xfrm>
            <a:off x="5481360" y="2628000"/>
            <a:ext cx="1228680" cy="800640"/>
          </a:xfrm>
          <a:prstGeom prst="rect">
            <a:avLst/>
          </a:prstGeom>
          <a:blipFill rotWithShape="0">
            <a:blip r:embed="rId1"/>
            <a:stretch>
              <a:fillRect/>
            </a:stretch>
          </a:blipFill>
          <a:ln>
            <a:noFill/>
          </a:ln>
        </p:spPr>
        <p:style>
          <a:lnRef idx="0"/>
          <a:fillRef idx="0"/>
          <a:effectRef idx="0"/>
          <a:fontRef idx="minor"/>
        </p:style>
        <p:txBody>
          <a:bodyPr lIns="90000" rIns="90000" tIns="45000" bIns="45000"/>
          <a:p>
            <a:pPr>
              <a:lnSpc>
                <a:spcPct val="100000"/>
              </a:lnSpc>
            </a:pPr>
            <a:r>
              <a:rPr b="0" lang="en-US" sz="1800" spc="-1" strike="noStrike">
                <a:latin typeface="Calibri"/>
              </a:rPr>
              <a:t> </a:t>
            </a:r>
            <a:endParaRPr b="0" lang="en-US" sz="1800" spc="-1" strike="noStrike">
              <a:latin typeface="Arial"/>
            </a:endParaRPr>
          </a:p>
        </p:txBody>
      </p:sp>
      <p:sp>
        <p:nvSpPr>
          <p:cNvPr id="167" name="CustomShape 4"/>
          <p:cNvSpPr/>
          <p:nvPr/>
        </p:nvSpPr>
        <p:spPr>
          <a:xfrm>
            <a:off x="838080" y="3429000"/>
            <a:ext cx="10515240" cy="4350960"/>
          </a:xfrm>
          <a:prstGeom prst="rect">
            <a:avLst/>
          </a:prstGeom>
          <a:noFill/>
          <a:ln>
            <a:noFill/>
          </a:ln>
        </p:spPr>
        <p:style>
          <a:lnRef idx="0"/>
          <a:fillRef idx="0"/>
          <a:effectRef idx="0"/>
          <a:fontRef idx="minor"/>
        </p:style>
        <p:txBody>
          <a:bodyPr>
            <a:normAutofit/>
          </a:bodyPr>
          <a:p>
            <a:pPr algn="just">
              <a:lnSpc>
                <a:spcPct val="90000"/>
              </a:lnSpc>
              <a:spcBef>
                <a:spcPts val="1001"/>
              </a:spcBef>
            </a:pPr>
            <a:r>
              <a:rPr b="0" lang="en-US" sz="2800" spc="-1" strike="noStrike">
                <a:solidFill>
                  <a:srgbClr val="000000"/>
                </a:solidFill>
                <a:latin typeface="Calibri"/>
              </a:rPr>
              <a:t>Keterangan: \\</a:t>
            </a:r>
            <a:endParaRPr b="0" lang="en-US" sz="2800" spc="-1" strike="noStrike">
              <a:latin typeface="Arial"/>
            </a:endParaRPr>
          </a:p>
          <a:p>
            <a:pPr marL="228600" indent="-228240" algn="just">
              <a:lnSpc>
                <a:spcPct val="90000"/>
              </a:lnSpc>
              <a:spcBef>
                <a:spcPts val="1001"/>
              </a:spcBef>
              <a:buClr>
                <a:srgbClr val="000000"/>
              </a:buClr>
              <a:buFont typeface="Arial"/>
              <a:buChar char="•"/>
            </a:pPr>
            <a:r>
              <a:rPr b="0" lang="en-US" sz="2800" spc="-1" strike="noStrike">
                <a:solidFill>
                  <a:srgbClr val="000000"/>
                </a:solidFill>
                <a:latin typeface="Calibri"/>
              </a:rPr>
              <a:t>	</a:t>
            </a:r>
            <a:r>
              <a:rPr b="0" lang="en-US" sz="2800" spc="-1" strike="noStrike">
                <a:solidFill>
                  <a:srgbClr val="000000"/>
                </a:solidFill>
                <a:latin typeface="Calibri"/>
              </a:rPr>
              <a:t>$Pi$ &amp; : &amp; probabilitas piksel ke-i\\</a:t>
            </a:r>
            <a:endParaRPr b="0" lang="en-US" sz="2800" spc="-1" strike="noStrike">
              <a:latin typeface="Arial"/>
            </a:endParaRPr>
          </a:p>
          <a:p>
            <a:pPr marL="228600" indent="-228240" algn="just">
              <a:lnSpc>
                <a:spcPct val="90000"/>
              </a:lnSpc>
              <a:spcBef>
                <a:spcPts val="1001"/>
              </a:spcBef>
              <a:buClr>
                <a:srgbClr val="000000"/>
              </a:buClr>
              <a:buFont typeface="Arial"/>
              <a:buChar char="•"/>
            </a:pPr>
            <a:r>
              <a:rPr b="0" lang="en-US" sz="2800" spc="-1" strike="noStrike">
                <a:solidFill>
                  <a:srgbClr val="000000"/>
                </a:solidFill>
                <a:latin typeface="Calibri"/>
              </a:rPr>
              <a:t>	</a:t>
            </a:r>
            <a:r>
              <a:rPr b="0" lang="en-US" sz="2800" spc="-1" strike="noStrike">
                <a:solidFill>
                  <a:srgbClr val="000000"/>
                </a:solidFill>
                <a:latin typeface="Calibri"/>
              </a:rPr>
              <a:t>$n_{i}$ &amp; : &amp; jumlah piksel dengan tingkat keabuan i\\</a:t>
            </a:r>
            <a:endParaRPr b="0" lang="en-US" sz="2800" spc="-1" strike="noStrike">
              <a:latin typeface="Arial"/>
            </a:endParaRPr>
          </a:p>
          <a:p>
            <a:pPr marL="228600" indent="-228240" algn="just">
              <a:lnSpc>
                <a:spcPct val="90000"/>
              </a:lnSpc>
              <a:spcBef>
                <a:spcPts val="1001"/>
              </a:spcBef>
              <a:buClr>
                <a:srgbClr val="000000"/>
              </a:buClr>
              <a:buFont typeface="Arial"/>
              <a:buChar char="•"/>
            </a:pPr>
            <a:r>
              <a:rPr b="0" lang="en-US" sz="2800" spc="-1" strike="noStrike">
                <a:solidFill>
                  <a:srgbClr val="000000"/>
                </a:solidFill>
                <a:latin typeface="Calibri"/>
              </a:rPr>
              <a:t>	</a:t>
            </a:r>
            <a:r>
              <a:rPr b="0" lang="en-US" sz="2800" spc="-1" strike="noStrike">
                <a:solidFill>
                  <a:srgbClr val="000000"/>
                </a:solidFill>
                <a:latin typeface="Calibri"/>
              </a:rPr>
              <a:t>$N$ &amp; : &amp; total jumlah piksel pada citra\\</a:t>
            </a:r>
            <a:endParaRPr b="0" lang="en-US" sz="2800" spc="-1" strike="noStrike">
              <a:latin typeface="Arial"/>
            </a:endParaRPr>
          </a:p>
        </p:txBody>
      </p:sp>
      <p:sp>
        <p:nvSpPr>
          <p:cNvPr id="168" name="TextShape 5"/>
          <p:cNvSpPr txBox="1"/>
          <p:nvPr/>
        </p:nvSpPr>
        <p:spPr>
          <a:xfrm>
            <a:off x="8610480" y="6356520"/>
            <a:ext cx="2742840" cy="364680"/>
          </a:xfrm>
          <a:prstGeom prst="rect">
            <a:avLst/>
          </a:prstGeom>
          <a:noFill/>
          <a:ln>
            <a:noFill/>
          </a:ln>
        </p:spPr>
        <p:txBody>
          <a:bodyPr anchor="ctr"/>
          <a:p>
            <a:pPr algn="r">
              <a:lnSpc>
                <a:spcPct val="100000"/>
              </a:lnSpc>
            </a:pPr>
            <a:fld id="{01994842-14E7-45EE-AE39-0E44A1BFF99C}" type="slidenum">
              <a:rPr b="0" lang="en-US" sz="1200" spc="-1" strike="noStrike">
                <a:solidFill>
                  <a:srgbClr val="8b8b8b"/>
                </a:solidFill>
                <a:latin typeface="Calibri"/>
              </a:rPr>
              <a:t>1</a:t>
            </a:fld>
            <a:endParaRPr b="0" lang="en-US" sz="1200" spc="-1" strike="noStrike">
              <a:latin typeface="Times New Roman"/>
            </a:endParaRPr>
          </a:p>
        </p:txBody>
      </p:sp>
    </p:spTree>
  </p:cSld>
  <p:timing>
    <p:tnLst>
      <p:par>
        <p:cTn id="39" dur="indefinite" restart="never" nodeType="tmRoot">
          <p:childTnLst>
            <p:seq>
              <p:cTn id="40" dur="indefinite" nodeType="mainSeq"/>
              <p:prevCondLst>
                <p:cond delay="0" evt="onPrev">
                  <p:tgtEl>
                    <p:sldTgt/>
                  </p:tgtEl>
                </p:cond>
              </p:prevCondLst>
              <p:nextCondLst>
                <p:cond delay="0" evt="onNext">
                  <p:tgtEl>
                    <p:sldTgt/>
                  </p:tgtEl>
                </p:cond>
              </p:nextCondLst>
            </p:seq>
          </p:childTnLst>
        </p:cTn>
      </p:par>
    </p:tnLst>
  </p:timing>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9" name="TextShape 1"/>
          <p:cNvSpPr txBox="1"/>
          <p:nvPr/>
        </p:nvSpPr>
        <p:spPr>
          <a:xfrm>
            <a:off x="838080" y="365040"/>
            <a:ext cx="10515240" cy="1325160"/>
          </a:xfrm>
          <a:prstGeom prst="rect">
            <a:avLst/>
          </a:prstGeom>
          <a:noFill/>
          <a:ln>
            <a:noFill/>
          </a:ln>
        </p:spPr>
        <p:txBody>
          <a:bodyPr anchor="ctr"/>
          <a:p>
            <a:pPr>
              <a:lnSpc>
                <a:spcPct val="90000"/>
              </a:lnSpc>
            </a:pPr>
            <a:r>
              <a:rPr b="1" lang="en-US" sz="4400" spc="-1" strike="noStrike">
                <a:solidFill>
                  <a:srgbClr val="000000"/>
                </a:solidFill>
                <a:latin typeface="Calibri Light"/>
              </a:rPr>
              <a:t>BAB II – OTSU TRESHOLDING</a:t>
            </a:r>
            <a:endParaRPr b="0" lang="en-US" sz="4400" spc="-1" strike="noStrike">
              <a:solidFill>
                <a:srgbClr val="000000"/>
              </a:solidFill>
              <a:latin typeface="Calibri"/>
            </a:endParaRPr>
          </a:p>
        </p:txBody>
      </p:sp>
      <p:sp>
        <p:nvSpPr>
          <p:cNvPr id="170" name="TextShape 2"/>
          <p:cNvSpPr txBox="1"/>
          <p:nvPr/>
        </p:nvSpPr>
        <p:spPr>
          <a:xfrm>
            <a:off x="838080" y="1825560"/>
            <a:ext cx="10515240" cy="4350960"/>
          </a:xfrm>
          <a:prstGeom prst="rect">
            <a:avLst/>
          </a:prstGeom>
          <a:noFill/>
          <a:ln>
            <a:noFill/>
          </a:ln>
        </p:spPr>
        <p:txBody>
          <a:bodyPr>
            <a:normAutofit/>
          </a:bodyPr>
          <a:p>
            <a:pPr algn="just">
              <a:lnSpc>
                <a:spcPct val="90000"/>
              </a:lnSpc>
              <a:spcBef>
                <a:spcPts val="1001"/>
              </a:spcBef>
            </a:pPr>
            <a:r>
              <a:rPr b="0" lang="en-US" sz="2800" spc="-1" strike="noStrike">
                <a:solidFill>
                  <a:srgbClr val="000000"/>
                </a:solidFill>
                <a:latin typeface="Calibri"/>
              </a:rPr>
              <a:t>Langkah selanjutnya mencari nilai jumlah kumulatif, rerata kumulatif dan intensitas global. mencari nilai tersebut dapat melihat persamaan (2 . 4), persamaan (2 . 5), dan persamaan (2 . 6).</a:t>
            </a:r>
            <a:endParaRPr b="0" lang="en-US" sz="2800" spc="-1" strike="noStrike">
              <a:solidFill>
                <a:srgbClr val="000000"/>
              </a:solidFill>
              <a:latin typeface="Calibri"/>
            </a:endParaRPr>
          </a:p>
        </p:txBody>
      </p:sp>
      <p:sp>
        <p:nvSpPr>
          <p:cNvPr id="171" name="CustomShape 3"/>
          <p:cNvSpPr/>
          <p:nvPr/>
        </p:nvSpPr>
        <p:spPr>
          <a:xfrm>
            <a:off x="838080" y="3879720"/>
            <a:ext cx="10515240" cy="4350960"/>
          </a:xfrm>
          <a:prstGeom prst="rect">
            <a:avLst/>
          </a:prstGeom>
          <a:noFill/>
          <a:ln>
            <a:noFill/>
          </a:ln>
        </p:spPr>
        <p:style>
          <a:lnRef idx="0"/>
          <a:fillRef idx="0"/>
          <a:effectRef idx="0"/>
          <a:fontRef idx="minor"/>
        </p:style>
        <p:txBody>
          <a:bodyPr>
            <a:normAutofit/>
          </a:bodyPr>
          <a:p>
            <a:pPr algn="just">
              <a:lnSpc>
                <a:spcPct val="90000"/>
              </a:lnSpc>
              <a:spcBef>
                <a:spcPts val="1001"/>
              </a:spcBef>
            </a:pPr>
            <a:r>
              <a:rPr b="0" lang="en-US" sz="2800" spc="-1" strike="noStrike">
                <a:solidFill>
                  <a:srgbClr val="000000"/>
                </a:solidFill>
                <a:latin typeface="Calibri"/>
              </a:rPr>
              <a:t>Keterangan: </a:t>
            </a:r>
            <a:endParaRPr b="0" lang="en-US" sz="2800" spc="-1" strike="noStrike">
              <a:latin typeface="Arial"/>
            </a:endParaRPr>
          </a:p>
          <a:p>
            <a:pPr marL="228600" indent="-228240" algn="just">
              <a:lnSpc>
                <a:spcPct val="90000"/>
              </a:lnSpc>
              <a:spcBef>
                <a:spcPts val="1001"/>
              </a:spcBef>
              <a:buClr>
                <a:srgbClr val="000000"/>
              </a:buClr>
              <a:buFont typeface="Arial"/>
              <a:buChar char="•"/>
            </a:pPr>
            <a:r>
              <a:rPr b="0" lang="en-US" sz="2800" spc="-1" strike="noStrike">
                <a:solidFill>
                  <a:srgbClr val="000000"/>
                </a:solidFill>
                <a:latin typeface="Calibri"/>
              </a:rPr>
              <a:t>k </a:t>
            </a:r>
            <a:r>
              <a:rPr b="0" lang="en-US" sz="2800" spc="-1" strike="noStrike">
                <a:solidFill>
                  <a:srgbClr val="000000"/>
                </a:solidFill>
                <a:latin typeface="Calibri"/>
              </a:rPr>
              <a:t>	</a:t>
            </a:r>
            <a:r>
              <a:rPr b="0" lang="en-US" sz="2800" spc="-1" strike="noStrike">
                <a:solidFill>
                  <a:srgbClr val="000000"/>
                </a:solidFill>
                <a:latin typeface="Calibri"/>
              </a:rPr>
              <a:t>	</a:t>
            </a:r>
            <a:r>
              <a:rPr b="0" lang="en-US" sz="2800" spc="-1" strike="noStrike">
                <a:solidFill>
                  <a:srgbClr val="000000"/>
                </a:solidFill>
                <a:latin typeface="Calibri"/>
              </a:rPr>
              <a:t>: tingkat level keabuan dimana setiap rentang piksel akan </a:t>
            </a:r>
            <a:r>
              <a:rPr b="0" lang="en-US" sz="2800" spc="-1" strike="noStrike">
                <a:solidFill>
                  <a:srgbClr val="000000"/>
                </a:solidFill>
                <a:latin typeface="Calibri"/>
              </a:rPr>
              <a:t>	</a:t>
            </a:r>
            <a:r>
              <a:rPr b="0" lang="en-US" sz="2800" spc="-1" strike="noStrike">
                <a:solidFill>
                  <a:srgbClr val="000000"/>
                </a:solidFill>
                <a:latin typeface="Calibri"/>
              </a:rPr>
              <a:t>	</a:t>
            </a:r>
            <a:r>
              <a:rPr b="0" lang="en-US" sz="2800" spc="-1" strike="noStrike">
                <a:solidFill>
                  <a:srgbClr val="000000"/>
                </a:solidFill>
                <a:latin typeface="Calibri"/>
              </a:rPr>
              <a:t>dihitung</a:t>
            </a:r>
            <a:endParaRPr b="0" lang="en-US" sz="2800" spc="-1" strike="noStrike">
              <a:latin typeface="Arial"/>
            </a:endParaRPr>
          </a:p>
          <a:p>
            <a:pPr marL="228600" indent="-228240" algn="just">
              <a:lnSpc>
                <a:spcPct val="90000"/>
              </a:lnSpc>
              <a:spcBef>
                <a:spcPts val="1001"/>
              </a:spcBef>
              <a:buClr>
                <a:srgbClr val="000000"/>
              </a:buClr>
              <a:buFont typeface="Arial"/>
              <a:buChar char="•"/>
            </a:pPr>
            <a:r>
              <a:rPr b="0" lang="en-US" sz="2800" spc="-1" strike="noStrike">
                <a:solidFill>
                  <a:srgbClr val="000000"/>
                </a:solidFill>
                <a:latin typeface="Calibri"/>
              </a:rPr>
              <a:t> </a:t>
            </a:r>
            <a:r>
              <a:rPr b="0" lang="en-US" sz="2800" spc="-1" strike="noStrike">
                <a:solidFill>
                  <a:srgbClr val="000000"/>
                </a:solidFill>
                <a:latin typeface="Calibri"/>
              </a:rPr>
              <a:t>	</a:t>
            </a:r>
            <a:r>
              <a:rPr b="0" lang="en-US" sz="2800" spc="-1" strike="noStrike">
                <a:solidFill>
                  <a:srgbClr val="000000"/>
                </a:solidFill>
                <a:latin typeface="Calibri"/>
              </a:rPr>
              <a:t>: jumlah kumulatif </a:t>
            </a:r>
            <a:endParaRPr b="0" lang="en-US" sz="2800" spc="-1" strike="noStrike">
              <a:latin typeface="Arial"/>
            </a:endParaRPr>
          </a:p>
          <a:p>
            <a:pPr marL="228600" indent="-228240" algn="just">
              <a:lnSpc>
                <a:spcPct val="90000"/>
              </a:lnSpc>
              <a:spcBef>
                <a:spcPts val="1001"/>
              </a:spcBef>
              <a:buClr>
                <a:srgbClr val="000000"/>
              </a:buClr>
              <a:buFont typeface="Arial"/>
              <a:buChar char="•"/>
            </a:pPr>
            <a:r>
              <a:rPr b="0" lang="en-US" sz="2800" spc="-1" strike="noStrike">
                <a:solidFill>
                  <a:srgbClr val="000000"/>
                </a:solidFill>
                <a:latin typeface="Calibri"/>
              </a:rPr>
              <a:t>	</a:t>
            </a:r>
            <a:r>
              <a:rPr b="0" lang="en-US" sz="2800" spc="-1" strike="noStrike">
                <a:solidFill>
                  <a:srgbClr val="000000"/>
                </a:solidFill>
                <a:latin typeface="Calibri"/>
              </a:rPr>
              <a:t>: rerata Kumulatif </a:t>
            </a:r>
            <a:endParaRPr b="0" lang="en-US" sz="2800" spc="-1" strike="noStrike">
              <a:latin typeface="Arial"/>
            </a:endParaRPr>
          </a:p>
          <a:p>
            <a:pPr marL="228600" indent="-228240" algn="just">
              <a:lnSpc>
                <a:spcPct val="90000"/>
              </a:lnSpc>
              <a:spcBef>
                <a:spcPts val="1001"/>
              </a:spcBef>
              <a:buClr>
                <a:srgbClr val="000000"/>
              </a:buClr>
              <a:buFont typeface="Arial"/>
              <a:buChar char="•"/>
            </a:pPr>
            <a:r>
              <a:rPr b="0" lang="en-US" sz="2800" spc="-1" strike="noStrike">
                <a:solidFill>
                  <a:srgbClr val="000000"/>
                </a:solidFill>
                <a:latin typeface="Calibri"/>
              </a:rPr>
              <a:t>(k) </a:t>
            </a:r>
            <a:r>
              <a:rPr b="0" lang="en-US" sz="2800" spc="-1" strike="noStrike">
                <a:solidFill>
                  <a:srgbClr val="000000"/>
                </a:solidFill>
                <a:latin typeface="Calibri"/>
              </a:rPr>
              <a:t>	</a:t>
            </a:r>
            <a:r>
              <a:rPr b="0" lang="en-US" sz="2800" spc="-1" strike="noStrike">
                <a:solidFill>
                  <a:srgbClr val="000000"/>
                </a:solidFill>
                <a:latin typeface="Calibri"/>
              </a:rPr>
              <a:t>: rerata Intensitas Global</a:t>
            </a:r>
            <a:endParaRPr b="0" lang="en-US" sz="2800" spc="-1" strike="noStrike">
              <a:latin typeface="Arial"/>
            </a:endParaRPr>
          </a:p>
        </p:txBody>
      </p:sp>
      <p:sp>
        <p:nvSpPr>
          <p:cNvPr id="172" name="CustomShape 4"/>
          <p:cNvSpPr/>
          <p:nvPr/>
        </p:nvSpPr>
        <p:spPr>
          <a:xfrm>
            <a:off x="838080" y="3879720"/>
            <a:ext cx="10515240" cy="4350960"/>
          </a:xfrm>
          <a:prstGeom prst="rect">
            <a:avLst/>
          </a:prstGeom>
          <a:blipFill rotWithShape="0">
            <a:blip r:embed="rId1"/>
            <a:stretch>
              <a:fillRect l="-1213" t="-2240" r="-1156" b="0"/>
            </a:stretch>
          </a:blipFill>
          <a:ln>
            <a:noFill/>
          </a:ln>
        </p:spPr>
        <p:style>
          <a:lnRef idx="0"/>
          <a:fillRef idx="0"/>
          <a:effectRef idx="0"/>
          <a:fontRef idx="minor"/>
        </p:style>
        <p:txBody>
          <a:bodyPr lIns="90000" rIns="90000" tIns="45000" bIns="45000"/>
          <a:p>
            <a:pPr>
              <a:lnSpc>
                <a:spcPct val="100000"/>
              </a:lnSpc>
            </a:pPr>
            <a:r>
              <a:rPr b="0" lang="en-US" sz="1800" spc="-1" strike="noStrike">
                <a:latin typeface="Calibri"/>
              </a:rPr>
              <a:t> </a:t>
            </a:r>
            <a:endParaRPr b="0" lang="en-US" sz="1800" spc="-1" strike="noStrike">
              <a:latin typeface="Arial"/>
            </a:endParaRPr>
          </a:p>
        </p:txBody>
      </p:sp>
      <p:sp>
        <p:nvSpPr>
          <p:cNvPr id="173" name="CustomShape 5"/>
          <p:cNvSpPr/>
          <p:nvPr/>
        </p:nvSpPr>
        <p:spPr>
          <a:xfrm>
            <a:off x="8241480" y="3146760"/>
            <a:ext cx="1933200" cy="697320"/>
          </a:xfrm>
          <a:prstGeom prst="rect">
            <a:avLst/>
          </a:prstGeom>
          <a:blipFill rotWithShape="0">
            <a:blip r:embed="rId2"/>
            <a:stretch>
              <a:fillRect/>
            </a:stretch>
          </a:blipFill>
          <a:ln>
            <a:noFill/>
          </a:ln>
        </p:spPr>
        <p:style>
          <a:lnRef idx="0"/>
          <a:fillRef idx="0"/>
          <a:effectRef idx="0"/>
          <a:fontRef idx="minor"/>
        </p:style>
        <p:txBody>
          <a:bodyPr lIns="90000" rIns="90000" tIns="45000" bIns="45000"/>
          <a:p>
            <a:pPr>
              <a:lnSpc>
                <a:spcPct val="100000"/>
              </a:lnSpc>
            </a:pPr>
            <a:r>
              <a:rPr b="0" lang="en-US" sz="1800" spc="-1" strike="noStrike">
                <a:latin typeface="Calibri"/>
              </a:rPr>
              <a:t> </a:t>
            </a:r>
            <a:endParaRPr b="0" lang="en-US" sz="1800" spc="-1" strike="noStrike">
              <a:latin typeface="Arial"/>
            </a:endParaRPr>
          </a:p>
        </p:txBody>
      </p:sp>
      <p:sp>
        <p:nvSpPr>
          <p:cNvPr id="174" name="CustomShape 6"/>
          <p:cNvSpPr/>
          <p:nvPr/>
        </p:nvSpPr>
        <p:spPr>
          <a:xfrm>
            <a:off x="5129280" y="3146760"/>
            <a:ext cx="1933200" cy="697320"/>
          </a:xfrm>
          <a:prstGeom prst="rect">
            <a:avLst/>
          </a:prstGeom>
          <a:blipFill rotWithShape="0">
            <a:blip r:embed="rId3"/>
            <a:stretch>
              <a:fillRect/>
            </a:stretch>
          </a:blipFill>
          <a:ln>
            <a:noFill/>
          </a:ln>
        </p:spPr>
        <p:style>
          <a:lnRef idx="0"/>
          <a:fillRef idx="0"/>
          <a:effectRef idx="0"/>
          <a:fontRef idx="minor"/>
        </p:style>
        <p:txBody>
          <a:bodyPr lIns="90000" rIns="90000" tIns="45000" bIns="45000"/>
          <a:p>
            <a:pPr>
              <a:lnSpc>
                <a:spcPct val="100000"/>
              </a:lnSpc>
            </a:pPr>
            <a:r>
              <a:rPr b="0" lang="en-US" sz="1800" spc="-1" strike="noStrike">
                <a:latin typeface="Calibri"/>
              </a:rPr>
              <a:t> </a:t>
            </a:r>
            <a:endParaRPr b="0" lang="en-US" sz="1800" spc="-1" strike="noStrike">
              <a:latin typeface="Arial"/>
            </a:endParaRPr>
          </a:p>
        </p:txBody>
      </p:sp>
      <p:sp>
        <p:nvSpPr>
          <p:cNvPr id="175" name="CustomShape 7"/>
          <p:cNvSpPr/>
          <p:nvPr/>
        </p:nvSpPr>
        <p:spPr>
          <a:xfrm>
            <a:off x="2017080" y="3100680"/>
            <a:ext cx="1933200" cy="697320"/>
          </a:xfrm>
          <a:prstGeom prst="rect">
            <a:avLst/>
          </a:prstGeom>
          <a:blipFill rotWithShape="0">
            <a:blip r:embed="rId4"/>
            <a:stretch>
              <a:fillRect/>
            </a:stretch>
          </a:blipFill>
          <a:ln>
            <a:noFill/>
          </a:ln>
        </p:spPr>
        <p:style>
          <a:lnRef idx="0"/>
          <a:fillRef idx="0"/>
          <a:effectRef idx="0"/>
          <a:fontRef idx="minor"/>
        </p:style>
        <p:txBody>
          <a:bodyPr lIns="90000" rIns="90000" tIns="45000" bIns="45000"/>
          <a:p>
            <a:pPr>
              <a:lnSpc>
                <a:spcPct val="100000"/>
              </a:lnSpc>
            </a:pPr>
            <a:r>
              <a:rPr b="0" lang="en-US" sz="1800" spc="-1" strike="noStrike">
                <a:latin typeface="Calibri"/>
              </a:rPr>
              <a:t> </a:t>
            </a:r>
            <a:endParaRPr b="0" lang="en-US" sz="1800" spc="-1" strike="noStrike">
              <a:latin typeface="Arial"/>
            </a:endParaRPr>
          </a:p>
        </p:txBody>
      </p:sp>
      <p:sp>
        <p:nvSpPr>
          <p:cNvPr id="176" name="TextShape 8"/>
          <p:cNvSpPr txBox="1"/>
          <p:nvPr/>
        </p:nvSpPr>
        <p:spPr>
          <a:xfrm>
            <a:off x="8610480" y="6356520"/>
            <a:ext cx="2742840" cy="364680"/>
          </a:xfrm>
          <a:prstGeom prst="rect">
            <a:avLst/>
          </a:prstGeom>
          <a:noFill/>
          <a:ln>
            <a:noFill/>
          </a:ln>
        </p:spPr>
        <p:txBody>
          <a:bodyPr anchor="ctr"/>
          <a:p>
            <a:pPr algn="r">
              <a:lnSpc>
                <a:spcPct val="100000"/>
              </a:lnSpc>
            </a:pPr>
            <a:fld id="{E2F55D31-B586-4E9F-B2C4-B04C003B3838}" type="slidenum">
              <a:rPr b="0" lang="en-US" sz="1200" spc="-1" strike="noStrike">
                <a:solidFill>
                  <a:srgbClr val="8b8b8b"/>
                </a:solidFill>
                <a:latin typeface="Calibri"/>
              </a:rPr>
              <a:t>1</a:t>
            </a:fld>
            <a:endParaRPr b="0" lang="en-US" sz="1200" spc="-1" strike="noStrike">
              <a:latin typeface="Times New Roman"/>
            </a:endParaRPr>
          </a:p>
        </p:txBody>
      </p:sp>
    </p:spTree>
  </p:cSld>
  <p:timing>
    <p:tnLst>
      <p:par>
        <p:cTn id="41" dur="indefinite" restart="never" nodeType="tmRoot">
          <p:childTnLst>
            <p:seq>
              <p:cTn id="42" dur="indefinite" nodeType="mainSeq"/>
              <p:prevCondLst>
                <p:cond delay="0" evt="onPrev">
                  <p:tgtEl>
                    <p:sldTgt/>
                  </p:tgtEl>
                </p:cond>
              </p:prevCondLst>
              <p:nextCondLst>
                <p:cond delay="0" evt="onNext">
                  <p:tgtEl>
                    <p:sldTgt/>
                  </p:tgtEl>
                </p:cond>
              </p:nextCondLst>
            </p:seq>
          </p:childTnLst>
        </p:cTn>
      </p:par>
    </p:tnLst>
  </p:timing>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7" name="TextShape 1"/>
          <p:cNvSpPr txBox="1"/>
          <p:nvPr/>
        </p:nvSpPr>
        <p:spPr>
          <a:xfrm>
            <a:off x="838080" y="365040"/>
            <a:ext cx="10515240" cy="1325160"/>
          </a:xfrm>
          <a:prstGeom prst="rect">
            <a:avLst/>
          </a:prstGeom>
          <a:noFill/>
          <a:ln>
            <a:noFill/>
          </a:ln>
        </p:spPr>
        <p:txBody>
          <a:bodyPr anchor="ctr"/>
          <a:p>
            <a:pPr>
              <a:lnSpc>
                <a:spcPct val="90000"/>
              </a:lnSpc>
            </a:pPr>
            <a:r>
              <a:rPr b="1" lang="en-US" sz="4400" spc="-1" strike="noStrike">
                <a:solidFill>
                  <a:srgbClr val="000000"/>
                </a:solidFill>
                <a:latin typeface="Calibri Light"/>
              </a:rPr>
              <a:t>BAB II – OTSU TRESHOLDING</a:t>
            </a:r>
            <a:endParaRPr b="0" lang="en-US" sz="4400" spc="-1" strike="noStrike">
              <a:solidFill>
                <a:srgbClr val="000000"/>
              </a:solidFill>
              <a:latin typeface="Calibri"/>
            </a:endParaRPr>
          </a:p>
        </p:txBody>
      </p:sp>
      <p:sp>
        <p:nvSpPr>
          <p:cNvPr id="178" name="TextShape 2"/>
          <p:cNvSpPr txBox="1"/>
          <p:nvPr/>
        </p:nvSpPr>
        <p:spPr>
          <a:xfrm>
            <a:off x="838080" y="1825560"/>
            <a:ext cx="10515240" cy="4350960"/>
          </a:xfrm>
          <a:prstGeom prst="rect">
            <a:avLst/>
          </a:prstGeom>
          <a:noFill/>
          <a:ln>
            <a:noFill/>
          </a:ln>
        </p:spPr>
        <p:txBody>
          <a:bodyPr>
            <a:normAutofit/>
          </a:bodyPr>
          <a:p>
            <a:pPr algn="just">
              <a:lnSpc>
                <a:spcPct val="90000"/>
              </a:lnSpc>
              <a:spcBef>
                <a:spcPts val="1001"/>
              </a:spcBef>
            </a:pPr>
            <a:r>
              <a:rPr b="0" lang="en-US" sz="2800" spc="-1" strike="noStrike">
                <a:solidFill>
                  <a:srgbClr val="000000"/>
                </a:solidFill>
                <a:latin typeface="Calibri"/>
              </a:rPr>
              <a:t>Langkah selanjutnya adalah menentukan varian antar kelas (between class variance).</a:t>
            </a:r>
            <a:endParaRPr b="0" lang="en-US" sz="2800" spc="-1" strike="noStrike">
              <a:solidFill>
                <a:srgbClr val="000000"/>
              </a:solidFill>
              <a:latin typeface="Calibri"/>
            </a:endParaRPr>
          </a:p>
        </p:txBody>
      </p:sp>
      <p:sp>
        <p:nvSpPr>
          <p:cNvPr id="179" name="CustomShape 3"/>
          <p:cNvSpPr/>
          <p:nvPr/>
        </p:nvSpPr>
        <p:spPr>
          <a:xfrm>
            <a:off x="3802680" y="2486880"/>
            <a:ext cx="4586400" cy="941760"/>
          </a:xfrm>
          <a:prstGeom prst="rect">
            <a:avLst/>
          </a:prstGeom>
          <a:blipFill rotWithShape="0">
            <a:blip r:embed="rId1"/>
            <a:stretch>
              <a:fillRect/>
            </a:stretch>
          </a:blipFill>
          <a:ln>
            <a:noFill/>
          </a:ln>
        </p:spPr>
        <p:style>
          <a:lnRef idx="0"/>
          <a:fillRef idx="0"/>
          <a:effectRef idx="0"/>
          <a:fontRef idx="minor"/>
        </p:style>
        <p:txBody>
          <a:bodyPr lIns="90000" rIns="90000" tIns="45000" bIns="45000"/>
          <a:p>
            <a:pPr>
              <a:lnSpc>
                <a:spcPct val="100000"/>
              </a:lnSpc>
            </a:pPr>
            <a:r>
              <a:rPr b="0" lang="en-US" sz="1800" spc="-1" strike="noStrike">
                <a:latin typeface="Calibri"/>
              </a:rPr>
              <a:t> </a:t>
            </a:r>
            <a:endParaRPr b="0" lang="en-US" sz="1800" spc="-1" strike="noStrike">
              <a:latin typeface="Arial"/>
            </a:endParaRPr>
          </a:p>
        </p:txBody>
      </p:sp>
      <p:sp>
        <p:nvSpPr>
          <p:cNvPr id="180" name="CustomShape 4"/>
          <p:cNvSpPr/>
          <p:nvPr/>
        </p:nvSpPr>
        <p:spPr>
          <a:xfrm>
            <a:off x="838080" y="3429000"/>
            <a:ext cx="10515240" cy="4350960"/>
          </a:xfrm>
          <a:prstGeom prst="rect">
            <a:avLst/>
          </a:prstGeom>
          <a:blipFill rotWithShape="0">
            <a:blip r:embed="rId2"/>
            <a:stretch>
              <a:fillRect l="-1213" t="-2378" r="-1156" b="0"/>
            </a:stretch>
          </a:blipFill>
          <a:ln>
            <a:noFill/>
          </a:ln>
        </p:spPr>
        <p:style>
          <a:lnRef idx="0"/>
          <a:fillRef idx="0"/>
          <a:effectRef idx="0"/>
          <a:fontRef idx="minor"/>
        </p:style>
        <p:txBody>
          <a:bodyPr lIns="90000" rIns="90000" tIns="45000" bIns="45000"/>
          <a:p>
            <a:pPr>
              <a:lnSpc>
                <a:spcPct val="100000"/>
              </a:lnSpc>
            </a:pPr>
            <a:r>
              <a:rPr b="0" lang="en-US" sz="1800" spc="-1" strike="noStrike">
                <a:latin typeface="Calibri"/>
              </a:rPr>
              <a:t> </a:t>
            </a:r>
            <a:endParaRPr b="0" lang="en-US" sz="1800" spc="-1" strike="noStrike">
              <a:latin typeface="Arial"/>
            </a:endParaRPr>
          </a:p>
        </p:txBody>
      </p:sp>
      <p:sp>
        <p:nvSpPr>
          <p:cNvPr id="181" name="TextShape 5"/>
          <p:cNvSpPr txBox="1"/>
          <p:nvPr/>
        </p:nvSpPr>
        <p:spPr>
          <a:xfrm>
            <a:off x="8610480" y="6356520"/>
            <a:ext cx="2742840" cy="364680"/>
          </a:xfrm>
          <a:prstGeom prst="rect">
            <a:avLst/>
          </a:prstGeom>
          <a:noFill/>
          <a:ln>
            <a:noFill/>
          </a:ln>
        </p:spPr>
        <p:txBody>
          <a:bodyPr anchor="ctr"/>
          <a:p>
            <a:pPr algn="r">
              <a:lnSpc>
                <a:spcPct val="100000"/>
              </a:lnSpc>
            </a:pPr>
            <a:fld id="{0E968AD4-9F46-4609-BF26-EB48D756BB1C}" type="slidenum">
              <a:rPr b="0" lang="en-US" sz="1200" spc="-1" strike="noStrike">
                <a:solidFill>
                  <a:srgbClr val="8b8b8b"/>
                </a:solidFill>
                <a:latin typeface="Calibri"/>
              </a:rPr>
              <a:t>1</a:t>
            </a:fld>
            <a:endParaRPr b="0" lang="en-US" sz="1200" spc="-1" strike="noStrike">
              <a:latin typeface="Times New Roman"/>
            </a:endParaRPr>
          </a:p>
        </p:txBody>
      </p:sp>
    </p:spTree>
  </p:cSld>
  <p:timing>
    <p:tnLst>
      <p:par>
        <p:cTn id="43" dur="indefinite" restart="never" nodeType="tmRoot">
          <p:childTnLst>
            <p:seq>
              <p:cTn id="44" dur="indefinite" nodeType="mainSeq"/>
              <p:prevCondLst>
                <p:cond delay="0" evt="onPrev">
                  <p:tgtEl>
                    <p:sldTgt/>
                  </p:tgtEl>
                </p:cond>
              </p:prevCondLst>
              <p:nextCondLst>
                <p:cond delay="0" evt="onNext">
                  <p:tgtEl>
                    <p:sldTgt/>
                  </p:tgtEl>
                </p:cond>
              </p:nextCondLst>
            </p:seq>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7" name="TextShape 1"/>
          <p:cNvSpPr txBox="1"/>
          <p:nvPr/>
        </p:nvSpPr>
        <p:spPr>
          <a:xfrm>
            <a:off x="838080" y="365040"/>
            <a:ext cx="10515240" cy="1325160"/>
          </a:xfrm>
          <a:prstGeom prst="rect">
            <a:avLst/>
          </a:prstGeom>
          <a:noFill/>
          <a:ln>
            <a:noFill/>
          </a:ln>
        </p:spPr>
        <p:txBody>
          <a:bodyPr anchor="ctr"/>
          <a:p>
            <a:pPr>
              <a:lnSpc>
                <a:spcPct val="90000"/>
              </a:lnSpc>
            </a:pPr>
            <a:r>
              <a:rPr b="1" lang="en-US" sz="4400" spc="-1" strike="noStrike">
                <a:solidFill>
                  <a:srgbClr val="000000"/>
                </a:solidFill>
                <a:latin typeface="Calibri Light"/>
              </a:rPr>
              <a:t>BAB I - LATAR BELAKANG MASALAH</a:t>
            </a:r>
            <a:endParaRPr b="0" lang="en-US" sz="4400" spc="-1" strike="noStrike">
              <a:solidFill>
                <a:srgbClr val="000000"/>
              </a:solidFill>
              <a:latin typeface="Calibri"/>
            </a:endParaRPr>
          </a:p>
        </p:txBody>
      </p:sp>
      <p:sp>
        <p:nvSpPr>
          <p:cNvPr id="88" name="TextShape 2"/>
          <p:cNvSpPr txBox="1"/>
          <p:nvPr/>
        </p:nvSpPr>
        <p:spPr>
          <a:xfrm>
            <a:off x="838080" y="1825560"/>
            <a:ext cx="10515240" cy="4350960"/>
          </a:xfrm>
          <a:prstGeom prst="rect">
            <a:avLst/>
          </a:prstGeom>
          <a:noFill/>
          <a:ln>
            <a:noFill/>
          </a:ln>
        </p:spPr>
        <p:txBody>
          <a:bodyPr>
            <a:normAutofit/>
          </a:bodyPr>
          <a:p>
            <a:pPr algn="just">
              <a:lnSpc>
                <a:spcPct val="110000"/>
              </a:lnSpc>
              <a:spcBef>
                <a:spcPts val="1001"/>
              </a:spcBef>
            </a:pPr>
            <a:r>
              <a:rPr b="0" lang="en-US" sz="2800" spc="-1" strike="noStrike">
                <a:solidFill>
                  <a:srgbClr val="000000"/>
                </a:solidFill>
                <a:latin typeface="Calibri"/>
              </a:rPr>
              <a:t>Proses deteksi mobil meliputi tahap preprocessing, ekstraksi ﬁtur, tahap klasiﬁkasi. Tahap preprocessing berfungsi untuk mendeteksi Region of Interest (ROI), yaitu daerah dimana proses deteksi dilakukan dan juga untuk menentukan arah darimana citra diambil. Tahap ekstraksi ﬁtur berfungsi untuk mengambil ciri dari citra untuk digunakan dalam membedakan objek. Tahap morfologi berfungsi untuk mengurangi jumlah objek dengan menghilangkan objek yang tidak sesuai kategori. Sedangkan tahap klasiﬁkasi menentukan dan mengelompokkan objek yang serupa. Mobil yang telah dideteksi dihitung dan ditandai.</a:t>
            </a:r>
            <a:endParaRPr b="0" lang="en-US" sz="2800" spc="-1" strike="noStrike">
              <a:solidFill>
                <a:srgbClr val="000000"/>
              </a:solidFill>
              <a:latin typeface="Calibri"/>
            </a:endParaRPr>
          </a:p>
        </p:txBody>
      </p:sp>
      <p:sp>
        <p:nvSpPr>
          <p:cNvPr id="89" name="TextShape 3"/>
          <p:cNvSpPr txBox="1"/>
          <p:nvPr/>
        </p:nvSpPr>
        <p:spPr>
          <a:xfrm>
            <a:off x="8610480" y="6356520"/>
            <a:ext cx="2742840" cy="364680"/>
          </a:xfrm>
          <a:prstGeom prst="rect">
            <a:avLst/>
          </a:prstGeom>
          <a:noFill/>
          <a:ln>
            <a:noFill/>
          </a:ln>
        </p:spPr>
        <p:txBody>
          <a:bodyPr anchor="ctr"/>
          <a:p>
            <a:pPr algn="r">
              <a:lnSpc>
                <a:spcPct val="100000"/>
              </a:lnSpc>
            </a:pPr>
            <a:fld id="{89B1B83C-ADCE-487B-B0CC-F122844FDAFB}" type="slidenum">
              <a:rPr b="0" lang="en-US" sz="1200" spc="-1" strike="noStrike">
                <a:solidFill>
                  <a:srgbClr val="8b8b8b"/>
                </a:solidFill>
                <a:latin typeface="Calibri"/>
              </a:rPr>
              <a:t>1</a:t>
            </a:fld>
            <a:endParaRPr b="0" lang="en-US" sz="1200" spc="-1" strike="noStrike">
              <a:latin typeface="Times New Roman"/>
            </a:endParaRPr>
          </a:p>
        </p:txBody>
      </p:sp>
    </p:spTree>
  </p:cSld>
  <p:timing>
    <p:tnLst>
      <p:par>
        <p:cTn id="5" dur="indefinite" restart="never" nodeType="tmRoot">
          <p:childTnLst>
            <p:seq>
              <p:cTn id="6" dur="indefinite" nodeType="mainSeq"/>
              <p:prevCondLst>
                <p:cond delay="0" evt="onPrev">
                  <p:tgtEl>
                    <p:sldTgt/>
                  </p:tgtEl>
                </p:cond>
              </p:prevCondLst>
              <p:nextCondLst>
                <p:cond delay="0" evt="onNext">
                  <p:tgtEl>
                    <p:sldTgt/>
                  </p:tgtEl>
                </p:cond>
              </p:nextCondLst>
            </p:seq>
          </p:childTnLst>
        </p:cTn>
      </p:par>
    </p:tnLst>
  </p:timing>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2" name="TextShape 1"/>
          <p:cNvSpPr txBox="1"/>
          <p:nvPr/>
        </p:nvSpPr>
        <p:spPr>
          <a:xfrm>
            <a:off x="838080" y="365040"/>
            <a:ext cx="10515240" cy="1325160"/>
          </a:xfrm>
          <a:prstGeom prst="rect">
            <a:avLst/>
          </a:prstGeom>
          <a:noFill/>
          <a:ln>
            <a:noFill/>
          </a:ln>
        </p:spPr>
        <p:txBody>
          <a:bodyPr anchor="ctr"/>
          <a:p>
            <a:pPr>
              <a:lnSpc>
                <a:spcPct val="90000"/>
              </a:lnSpc>
            </a:pPr>
            <a:r>
              <a:rPr b="1" lang="en-US" sz="4400" spc="-1" strike="noStrike">
                <a:solidFill>
                  <a:srgbClr val="000000"/>
                </a:solidFill>
                <a:latin typeface="Calibri Light"/>
              </a:rPr>
              <a:t>BAB II – OTSU TRESHOLDING</a:t>
            </a:r>
            <a:endParaRPr b="0" lang="en-US" sz="4400" spc="-1" strike="noStrike">
              <a:solidFill>
                <a:srgbClr val="000000"/>
              </a:solidFill>
              <a:latin typeface="Calibri"/>
            </a:endParaRPr>
          </a:p>
        </p:txBody>
      </p:sp>
      <p:sp>
        <p:nvSpPr>
          <p:cNvPr id="183" name="TextShape 2"/>
          <p:cNvSpPr txBox="1"/>
          <p:nvPr/>
        </p:nvSpPr>
        <p:spPr>
          <a:xfrm>
            <a:off x="838080" y="1555200"/>
            <a:ext cx="10515240" cy="4350960"/>
          </a:xfrm>
          <a:prstGeom prst="rect">
            <a:avLst/>
          </a:prstGeom>
          <a:noFill/>
          <a:ln>
            <a:noFill/>
          </a:ln>
        </p:spPr>
        <p:txBody>
          <a:bodyPr>
            <a:normAutofit/>
          </a:bodyPr>
          <a:p>
            <a:pPr algn="just">
              <a:lnSpc>
                <a:spcPct val="90000"/>
              </a:lnSpc>
              <a:spcBef>
                <a:spcPts val="1001"/>
              </a:spcBef>
            </a:pPr>
            <a:r>
              <a:rPr b="0" lang="en-US" sz="2800" spc="-1" strike="noStrike">
                <a:solidFill>
                  <a:srgbClr val="000000"/>
                </a:solidFill>
                <a:latin typeface="Calibri"/>
              </a:rPr>
              <a:t>Hasil dari perhitungan between class variance dicari nilai maksimal. Nilai yang paling besar digunakan sebagai threshold atau nilai ambang (k), dengan persamaan (2 . 8).</a:t>
            </a:r>
            <a:endParaRPr b="0" lang="en-US" sz="2800" spc="-1" strike="noStrike">
              <a:solidFill>
                <a:srgbClr val="000000"/>
              </a:solidFill>
              <a:latin typeface="Calibri"/>
            </a:endParaRPr>
          </a:p>
        </p:txBody>
      </p:sp>
      <p:sp>
        <p:nvSpPr>
          <p:cNvPr id="184" name="CustomShape 3"/>
          <p:cNvSpPr/>
          <p:nvPr/>
        </p:nvSpPr>
        <p:spPr>
          <a:xfrm>
            <a:off x="4152240" y="2889000"/>
            <a:ext cx="3887280" cy="436680"/>
          </a:xfrm>
          <a:prstGeom prst="rect">
            <a:avLst/>
          </a:prstGeom>
          <a:blipFill rotWithShape="0">
            <a:blip r:embed="rId1"/>
            <a:stretch>
              <a:fillRect/>
            </a:stretch>
          </a:blipFill>
          <a:ln>
            <a:noFill/>
          </a:ln>
        </p:spPr>
        <p:style>
          <a:lnRef idx="0"/>
          <a:fillRef idx="0"/>
          <a:effectRef idx="0"/>
          <a:fontRef idx="minor"/>
        </p:style>
        <p:txBody>
          <a:bodyPr lIns="90000" rIns="90000" tIns="45000" bIns="45000"/>
          <a:p>
            <a:pPr>
              <a:lnSpc>
                <a:spcPct val="100000"/>
              </a:lnSpc>
            </a:pPr>
            <a:r>
              <a:rPr b="0" lang="en-US" sz="1800" spc="-1" strike="noStrike">
                <a:latin typeface="Calibri"/>
              </a:rPr>
              <a:t> </a:t>
            </a:r>
            <a:endParaRPr b="0" lang="en-US" sz="1800" spc="-1" strike="noStrike">
              <a:latin typeface="Arial"/>
            </a:endParaRPr>
          </a:p>
        </p:txBody>
      </p:sp>
      <p:sp>
        <p:nvSpPr>
          <p:cNvPr id="185" name="CustomShape 4"/>
          <p:cNvSpPr/>
          <p:nvPr/>
        </p:nvSpPr>
        <p:spPr>
          <a:xfrm>
            <a:off x="838080" y="3287160"/>
            <a:ext cx="10515240" cy="4350960"/>
          </a:xfrm>
          <a:prstGeom prst="rect">
            <a:avLst/>
          </a:prstGeom>
          <a:noFill/>
          <a:ln>
            <a:noFill/>
          </a:ln>
        </p:spPr>
        <p:style>
          <a:lnRef idx="0"/>
          <a:fillRef idx="0"/>
          <a:effectRef idx="0"/>
          <a:fontRef idx="minor"/>
        </p:style>
        <p:txBody>
          <a:bodyPr>
            <a:normAutofit/>
          </a:bodyPr>
          <a:p>
            <a:pPr algn="just">
              <a:lnSpc>
                <a:spcPct val="90000"/>
              </a:lnSpc>
              <a:spcBef>
                <a:spcPts val="1001"/>
              </a:spcBef>
            </a:pPr>
            <a:r>
              <a:rPr b="0" lang="en-US" sz="2800" spc="-1" strike="noStrike">
                <a:solidFill>
                  <a:srgbClr val="000000"/>
                </a:solidFill>
                <a:latin typeface="Calibri"/>
              </a:rPr>
              <a:t>Keterangan: </a:t>
            </a:r>
            <a:endParaRPr b="0" lang="en-US" sz="2800" spc="-1" strike="noStrike">
              <a:latin typeface="Arial"/>
            </a:endParaRPr>
          </a:p>
          <a:p>
            <a:pPr marL="228600" indent="-228240" algn="just">
              <a:lnSpc>
                <a:spcPct val="90000"/>
              </a:lnSpc>
              <a:spcBef>
                <a:spcPts val="1001"/>
              </a:spcBef>
              <a:buClr>
                <a:srgbClr val="000000"/>
              </a:buClr>
              <a:buFont typeface="Arial"/>
              <a:buChar char="•"/>
            </a:pPr>
            <a:r>
              <a:rPr b="0" lang="en-US" sz="2800" spc="-1" strike="noStrike">
                <a:solidFill>
                  <a:srgbClr val="000000"/>
                </a:solidFill>
                <a:latin typeface="Calibri"/>
              </a:rPr>
              <a:t>σ2 B : nilai ambang maksimal </a:t>
            </a:r>
            <a:endParaRPr b="0" lang="en-US" sz="2800" spc="-1" strike="noStrike">
              <a:latin typeface="Arial"/>
            </a:endParaRPr>
          </a:p>
          <a:p>
            <a:pPr marL="228600" indent="-228240" algn="just">
              <a:lnSpc>
                <a:spcPct val="90000"/>
              </a:lnSpc>
              <a:spcBef>
                <a:spcPts val="1001"/>
              </a:spcBef>
              <a:buClr>
                <a:srgbClr val="000000"/>
              </a:buClr>
              <a:buFont typeface="Arial"/>
              <a:buChar char="•"/>
            </a:pPr>
            <a:r>
              <a:rPr b="0" lang="en-US" sz="2800" spc="-1" strike="noStrike">
                <a:solidFill>
                  <a:srgbClr val="000000"/>
                </a:solidFill>
                <a:latin typeface="Calibri"/>
              </a:rPr>
              <a:t>ω(k) : jumlah kumulatif </a:t>
            </a:r>
            <a:endParaRPr b="0" lang="en-US" sz="2800" spc="-1" strike="noStrike">
              <a:latin typeface="Arial"/>
            </a:endParaRPr>
          </a:p>
          <a:p>
            <a:pPr marL="228600" indent="-228240" algn="just">
              <a:lnSpc>
                <a:spcPct val="90000"/>
              </a:lnSpc>
              <a:spcBef>
                <a:spcPts val="1001"/>
              </a:spcBef>
              <a:buClr>
                <a:srgbClr val="000000"/>
              </a:buClr>
              <a:buFont typeface="Arial"/>
              <a:buChar char="•"/>
            </a:pPr>
            <a:r>
              <a:rPr b="0" lang="en-US" sz="2800" spc="-1" strike="noStrike">
                <a:solidFill>
                  <a:srgbClr val="000000"/>
                </a:solidFill>
                <a:latin typeface="Calibri"/>
              </a:rPr>
              <a:t>µ(k) : rerata Kumulatif </a:t>
            </a:r>
            <a:endParaRPr b="0" lang="en-US" sz="2800" spc="-1" strike="noStrike">
              <a:latin typeface="Arial"/>
            </a:endParaRPr>
          </a:p>
          <a:p>
            <a:pPr marL="228600" indent="-228240" algn="just">
              <a:lnSpc>
                <a:spcPct val="90000"/>
              </a:lnSpc>
              <a:spcBef>
                <a:spcPts val="1001"/>
              </a:spcBef>
              <a:buClr>
                <a:srgbClr val="000000"/>
              </a:buClr>
              <a:buFont typeface="Arial"/>
              <a:buChar char="•"/>
            </a:pPr>
            <a:r>
              <a:rPr b="0" lang="en-US" sz="2800" spc="-1" strike="noStrike">
                <a:solidFill>
                  <a:srgbClr val="000000"/>
                </a:solidFill>
                <a:latin typeface="Calibri"/>
              </a:rPr>
              <a:t>µT(k) : rerata Intensitas Global </a:t>
            </a:r>
            <a:endParaRPr b="0" lang="en-US" sz="2800" spc="-1" strike="noStrike">
              <a:latin typeface="Arial"/>
            </a:endParaRPr>
          </a:p>
          <a:p>
            <a:pPr marL="228600" indent="-228240" algn="just">
              <a:lnSpc>
                <a:spcPct val="90000"/>
              </a:lnSpc>
              <a:spcBef>
                <a:spcPts val="1001"/>
              </a:spcBef>
              <a:buClr>
                <a:srgbClr val="000000"/>
              </a:buClr>
              <a:buFont typeface="Arial"/>
              <a:buChar char="•"/>
            </a:pPr>
            <a:r>
              <a:rPr b="0" lang="en-US" sz="2800" spc="-1" strike="noStrike">
                <a:solidFill>
                  <a:srgbClr val="000000"/>
                </a:solidFill>
                <a:latin typeface="Calibri"/>
              </a:rPr>
              <a:t>σ2 B : nilai ambang </a:t>
            </a:r>
            <a:endParaRPr b="0" lang="en-US" sz="2800" spc="-1" strike="noStrike">
              <a:latin typeface="Arial"/>
            </a:endParaRPr>
          </a:p>
          <a:p>
            <a:pPr marL="228600" indent="-228240" algn="just">
              <a:lnSpc>
                <a:spcPct val="90000"/>
              </a:lnSpc>
              <a:spcBef>
                <a:spcPts val="1001"/>
              </a:spcBef>
              <a:buClr>
                <a:srgbClr val="000000"/>
              </a:buClr>
              <a:buFont typeface="Arial"/>
              <a:buChar char="•"/>
            </a:pPr>
            <a:r>
              <a:rPr b="0" lang="en-US" sz="2800" spc="-1" strike="noStrike">
                <a:solidFill>
                  <a:srgbClr val="000000"/>
                </a:solidFill>
                <a:latin typeface="Calibri"/>
              </a:rPr>
              <a:t>k : tingkat level keabuan dimana setiap rentang piksel akan dihitung</a:t>
            </a:r>
            <a:endParaRPr b="0" lang="en-US" sz="2800" spc="-1" strike="noStrike">
              <a:latin typeface="Arial"/>
            </a:endParaRPr>
          </a:p>
        </p:txBody>
      </p:sp>
      <p:sp>
        <p:nvSpPr>
          <p:cNvPr id="186" name="TextShape 5"/>
          <p:cNvSpPr txBox="1"/>
          <p:nvPr/>
        </p:nvSpPr>
        <p:spPr>
          <a:xfrm>
            <a:off x="8610480" y="6356520"/>
            <a:ext cx="2742840" cy="364680"/>
          </a:xfrm>
          <a:prstGeom prst="rect">
            <a:avLst/>
          </a:prstGeom>
          <a:noFill/>
          <a:ln>
            <a:noFill/>
          </a:ln>
        </p:spPr>
        <p:txBody>
          <a:bodyPr anchor="ctr"/>
          <a:p>
            <a:pPr algn="r">
              <a:lnSpc>
                <a:spcPct val="100000"/>
              </a:lnSpc>
            </a:pPr>
            <a:fld id="{731EBE50-99B6-4359-BA2B-5C641D3981D7}" type="slidenum">
              <a:rPr b="0" lang="en-US" sz="1200" spc="-1" strike="noStrike">
                <a:solidFill>
                  <a:srgbClr val="8b8b8b"/>
                </a:solidFill>
                <a:latin typeface="Calibri"/>
              </a:rPr>
              <a:t>1</a:t>
            </a:fld>
            <a:endParaRPr b="0" lang="en-US" sz="1200" spc="-1" strike="noStrike">
              <a:latin typeface="Times New Roman"/>
            </a:endParaRPr>
          </a:p>
        </p:txBody>
      </p:sp>
    </p:spTree>
  </p:cSld>
  <p:timing>
    <p:tnLst>
      <p:par>
        <p:cTn id="45" dur="indefinite" restart="never" nodeType="tmRoot">
          <p:childTnLst>
            <p:seq>
              <p:cTn id="46" dur="indefinite" nodeType="mainSeq"/>
              <p:prevCondLst>
                <p:cond delay="0" evt="onPrev">
                  <p:tgtEl>
                    <p:sldTgt/>
                  </p:tgtEl>
                </p:cond>
              </p:prevCondLst>
              <p:nextCondLst>
                <p:cond delay="0" evt="onNext">
                  <p:tgtEl>
                    <p:sldTgt/>
                  </p:tgtEl>
                </p:cond>
              </p:nextCondLst>
            </p:seq>
          </p:childTnLst>
        </p:cTn>
      </p:par>
    </p:tnLst>
  </p:timing>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7" name="TextShape 1"/>
          <p:cNvSpPr txBox="1"/>
          <p:nvPr/>
        </p:nvSpPr>
        <p:spPr>
          <a:xfrm>
            <a:off x="838080" y="365040"/>
            <a:ext cx="10515240" cy="1325160"/>
          </a:xfrm>
          <a:prstGeom prst="rect">
            <a:avLst/>
          </a:prstGeom>
          <a:noFill/>
          <a:ln>
            <a:noFill/>
          </a:ln>
        </p:spPr>
        <p:txBody>
          <a:bodyPr anchor="ctr"/>
          <a:p>
            <a:pPr>
              <a:lnSpc>
                <a:spcPct val="90000"/>
              </a:lnSpc>
            </a:pPr>
            <a:r>
              <a:rPr b="1" lang="en-US" sz="4400" spc="-1" strike="noStrike">
                <a:solidFill>
                  <a:srgbClr val="000000"/>
                </a:solidFill>
                <a:latin typeface="Calibri Light"/>
              </a:rPr>
              <a:t>BAB </a:t>
            </a:r>
            <a:r>
              <a:rPr b="1" lang="en-US" sz="4400" spc="-1" strike="noStrike">
                <a:solidFill>
                  <a:srgbClr val="000000"/>
                </a:solidFill>
                <a:latin typeface="Calibri Light"/>
              </a:rPr>
              <a:t>II – </a:t>
            </a:r>
            <a:r>
              <a:rPr b="1" lang="en-US" sz="4400" spc="-1" strike="noStrike">
                <a:solidFill>
                  <a:srgbClr val="000000"/>
                </a:solidFill>
                <a:latin typeface="Calibri Light"/>
              </a:rPr>
              <a:t>OTSU </a:t>
            </a:r>
            <a:r>
              <a:rPr b="1" lang="en-US" sz="4400" spc="-1" strike="noStrike">
                <a:solidFill>
                  <a:srgbClr val="000000"/>
                </a:solidFill>
                <a:latin typeface="Calibri Light"/>
              </a:rPr>
              <a:t>TRES</a:t>
            </a:r>
            <a:r>
              <a:rPr b="1" lang="en-US" sz="4400" spc="-1" strike="noStrike">
                <a:solidFill>
                  <a:srgbClr val="000000"/>
                </a:solidFill>
                <a:latin typeface="Calibri Light"/>
              </a:rPr>
              <a:t>HOL</a:t>
            </a:r>
            <a:r>
              <a:rPr b="1" lang="en-US" sz="4400" spc="-1" strike="noStrike">
                <a:solidFill>
                  <a:srgbClr val="000000"/>
                </a:solidFill>
                <a:latin typeface="Calibri Light"/>
              </a:rPr>
              <a:t>DING</a:t>
            </a:r>
            <a:endParaRPr b="0" lang="en-US" sz="4400" spc="-1" strike="noStrike">
              <a:solidFill>
                <a:srgbClr val="000000"/>
              </a:solidFill>
              <a:latin typeface="Calibri"/>
            </a:endParaRPr>
          </a:p>
        </p:txBody>
      </p:sp>
      <p:sp>
        <p:nvSpPr>
          <p:cNvPr id="188" name="TextShape 2"/>
          <p:cNvSpPr txBox="1"/>
          <p:nvPr/>
        </p:nvSpPr>
        <p:spPr>
          <a:xfrm>
            <a:off x="838080" y="1825560"/>
            <a:ext cx="10515240" cy="4350960"/>
          </a:xfrm>
          <a:prstGeom prst="rect">
            <a:avLst/>
          </a:prstGeom>
          <a:noFill/>
          <a:ln>
            <a:noFill/>
          </a:ln>
        </p:spPr>
        <p:txBody>
          <a:bodyPr>
            <a:normAutofit/>
          </a:bodyPr>
          <a:p>
            <a:pPr algn="just">
              <a:lnSpc>
                <a:spcPct val="90000"/>
              </a:lnSpc>
              <a:spcBef>
                <a:spcPts val="1001"/>
              </a:spcBef>
            </a:pPr>
            <a:r>
              <a:rPr b="0" lang="en-US" sz="2800" spc="-1" strike="noStrike">
                <a:solidFill>
                  <a:srgbClr val="000000"/>
                </a:solidFill>
                <a:latin typeface="Calibri"/>
              </a:rPr>
              <a:t>Between class variance bertujuan untuk mencari nilai ambang dari sebuah citra grayscale, nilai ambang atau threshold digunakan sebagai nilai acuan untuk mengubah citra grayscale ke citra biner. Setiap citra memiliki nilai ambang yang berbeda-beda.</a:t>
            </a:r>
            <a:endParaRPr b="0" lang="en-US" sz="2800" spc="-1" strike="noStrike">
              <a:solidFill>
                <a:srgbClr val="000000"/>
              </a:solidFill>
              <a:latin typeface="Calibri"/>
            </a:endParaRPr>
          </a:p>
        </p:txBody>
      </p:sp>
      <p:sp>
        <p:nvSpPr>
          <p:cNvPr id="189" name="TextShape 3"/>
          <p:cNvSpPr txBox="1"/>
          <p:nvPr/>
        </p:nvSpPr>
        <p:spPr>
          <a:xfrm>
            <a:off x="8610480" y="6356520"/>
            <a:ext cx="2742840" cy="364680"/>
          </a:xfrm>
          <a:prstGeom prst="rect">
            <a:avLst/>
          </a:prstGeom>
          <a:noFill/>
          <a:ln>
            <a:noFill/>
          </a:ln>
        </p:spPr>
        <p:txBody>
          <a:bodyPr anchor="ctr"/>
          <a:p>
            <a:pPr algn="r">
              <a:lnSpc>
                <a:spcPct val="100000"/>
              </a:lnSpc>
            </a:pPr>
            <a:fld id="{A4F930ED-9456-4EDF-9EFA-8C6232FA623F}" type="slidenum">
              <a:rPr b="0" lang="en-US" sz="1200" spc="-1" strike="noStrike">
                <a:solidFill>
                  <a:srgbClr val="8b8b8b"/>
                </a:solidFill>
                <a:latin typeface="Calibri"/>
              </a:rPr>
              <a:t>1</a:t>
            </a:fld>
            <a:endParaRPr b="0" lang="en-US" sz="1200" spc="-1" strike="noStrike">
              <a:latin typeface="Times New Roman"/>
            </a:endParaRPr>
          </a:p>
        </p:txBody>
      </p:sp>
    </p:spTree>
  </p:cSld>
  <p:timing>
    <p:tnLst>
      <p:par>
        <p:cTn id="47" dur="indefinite" restart="never" nodeType="tmRoot">
          <p:childTnLst>
            <p:seq>
              <p:cTn id="48" dur="indefinite" nodeType="mainSeq"/>
              <p:prevCondLst>
                <p:cond delay="0" evt="onPrev">
                  <p:tgtEl>
                    <p:sldTgt/>
                  </p:tgtEl>
                </p:cond>
              </p:prevCondLst>
              <p:nextCondLst>
                <p:cond delay="0" evt="onNext">
                  <p:tgtEl>
                    <p:sldTgt/>
                  </p:tgtEl>
                </p:cond>
              </p:nextCondLst>
            </p:seq>
          </p:childTnLst>
        </p:cTn>
      </p:par>
    </p:tnLst>
  </p:timing>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0" name="TextShape 1"/>
          <p:cNvSpPr txBox="1"/>
          <p:nvPr/>
        </p:nvSpPr>
        <p:spPr>
          <a:xfrm>
            <a:off x="838080" y="365040"/>
            <a:ext cx="10515240" cy="1325160"/>
          </a:xfrm>
          <a:prstGeom prst="rect">
            <a:avLst/>
          </a:prstGeom>
          <a:noFill/>
          <a:ln>
            <a:noFill/>
          </a:ln>
        </p:spPr>
        <p:txBody>
          <a:bodyPr anchor="ctr"/>
          <a:p>
            <a:pPr>
              <a:lnSpc>
                <a:spcPct val="90000"/>
              </a:lnSpc>
            </a:pPr>
            <a:r>
              <a:rPr b="1" lang="en-US" sz="4400" spc="-1" strike="noStrike">
                <a:solidFill>
                  <a:srgbClr val="000000"/>
                </a:solidFill>
                <a:latin typeface="Calibri Light"/>
              </a:rPr>
              <a:t>BAB II – Derau</a:t>
            </a:r>
            <a:endParaRPr b="0" lang="en-US" sz="4400" spc="-1" strike="noStrike">
              <a:solidFill>
                <a:srgbClr val="000000"/>
              </a:solidFill>
              <a:latin typeface="Calibri"/>
            </a:endParaRPr>
          </a:p>
        </p:txBody>
      </p:sp>
      <p:sp>
        <p:nvSpPr>
          <p:cNvPr id="191" name="TextShape 2"/>
          <p:cNvSpPr txBox="1"/>
          <p:nvPr/>
        </p:nvSpPr>
        <p:spPr>
          <a:xfrm>
            <a:off x="838080" y="1825560"/>
            <a:ext cx="10515240" cy="4350960"/>
          </a:xfrm>
          <a:prstGeom prst="rect">
            <a:avLst/>
          </a:prstGeom>
          <a:noFill/>
          <a:ln>
            <a:noFill/>
          </a:ln>
        </p:spPr>
        <p:txBody>
          <a:bodyPr>
            <a:normAutofit/>
          </a:bodyPr>
          <a:p>
            <a:pPr algn="just">
              <a:lnSpc>
                <a:spcPct val="120000"/>
              </a:lnSpc>
              <a:spcBef>
                <a:spcPts val="1001"/>
              </a:spcBef>
            </a:pPr>
            <a:r>
              <a:rPr b="0" lang="en-US" sz="2800" spc="-1" strike="noStrike">
                <a:solidFill>
                  <a:srgbClr val="000000"/>
                </a:solidFill>
                <a:latin typeface="Calibri"/>
              </a:rPr>
              <a:t>Derau (</a:t>
            </a:r>
            <a:r>
              <a:rPr b="0" i="1" lang="en-US" sz="2800" spc="-1" strike="noStrike">
                <a:solidFill>
                  <a:srgbClr val="000000"/>
                </a:solidFill>
                <a:latin typeface="Calibri"/>
              </a:rPr>
              <a:t>Noise</a:t>
            </a:r>
            <a:r>
              <a:rPr b="0" lang="en-US" sz="2800" spc="-1" strike="noStrike">
                <a:solidFill>
                  <a:srgbClr val="000000"/>
                </a:solidFill>
                <a:latin typeface="Calibri"/>
              </a:rPr>
              <a:t>) merupakan piksel yang mengganggu kualitas citra. Derau dapat disebabkan oleh gangguan ﬁsis (optik) pada alat akuisisi maupun secara disengaja akibat proses pengolahan yang tidak sesuai [6]. Beberapa gangguan mungkin saja terjadi saat pengambilan citra, seperti kamera tidak fokus atau munculnya bintik-bintik yang bisa terjadi karena proses pengambilan gambar yang tidak sempurna. Setiap gangguan pada citra dinamakan derau, yang tidak hanya terjadi karena ketidak sempurnaan dalam proses pengambilan citra, tetapi dapat disebabkan juga oleh noda kotoran yang terjadi pada citra setelah pengambilan citra. Contohnya adalah bintik hitam atau putih yang muncul secara acak yang tidak diinginkan di dalam citra. Bintik acak ini disebut dengan derau salt and pepper. </a:t>
            </a:r>
            <a:r>
              <a:rPr b="0" i="1" lang="en-US" sz="2800" spc="-1" strike="noStrike">
                <a:solidFill>
                  <a:srgbClr val="000000"/>
                </a:solidFill>
                <a:latin typeface="Calibri"/>
              </a:rPr>
              <a:t>Salt and Pepper </a:t>
            </a:r>
            <a:r>
              <a:rPr b="0" lang="en-US" sz="2800" spc="-1" strike="noStrike">
                <a:solidFill>
                  <a:srgbClr val="000000"/>
                </a:solidFill>
                <a:latin typeface="Calibri"/>
              </a:rPr>
              <a:t>merupakan noise yang terkadang muncul pada citra. Noise ini dapat terjadi karena adanya gangguan pada citra, misalnya temperatur. </a:t>
            </a:r>
            <a:r>
              <a:rPr b="0" i="1" lang="en-US" sz="2800" spc="-1" strike="noStrike">
                <a:solidFill>
                  <a:srgbClr val="000000"/>
                </a:solidFill>
                <a:latin typeface="Calibri"/>
              </a:rPr>
              <a:t>Salt and Pepper </a:t>
            </a:r>
            <a:r>
              <a:rPr b="0" lang="en-US" sz="2800" spc="-1" strike="noStrike">
                <a:solidFill>
                  <a:srgbClr val="000000"/>
                </a:solidFill>
                <a:latin typeface="Calibri"/>
              </a:rPr>
              <a:t>pada citra berupa piksel hitam putih yagn tersebar seperti pada gambar 2.5.</a:t>
            </a:r>
            <a:endParaRPr b="0" lang="en-US" sz="2800" spc="-1" strike="noStrike">
              <a:solidFill>
                <a:srgbClr val="000000"/>
              </a:solidFill>
              <a:latin typeface="Calibri"/>
            </a:endParaRPr>
          </a:p>
        </p:txBody>
      </p:sp>
      <p:sp>
        <p:nvSpPr>
          <p:cNvPr id="192" name="TextShape 3"/>
          <p:cNvSpPr txBox="1"/>
          <p:nvPr/>
        </p:nvSpPr>
        <p:spPr>
          <a:xfrm>
            <a:off x="8610480" y="6356520"/>
            <a:ext cx="2742840" cy="364680"/>
          </a:xfrm>
          <a:prstGeom prst="rect">
            <a:avLst/>
          </a:prstGeom>
          <a:noFill/>
          <a:ln>
            <a:noFill/>
          </a:ln>
        </p:spPr>
        <p:txBody>
          <a:bodyPr anchor="ctr"/>
          <a:p>
            <a:pPr algn="r">
              <a:lnSpc>
                <a:spcPct val="100000"/>
              </a:lnSpc>
            </a:pPr>
            <a:fld id="{F192B780-2632-4D87-B7BB-3451449A59F4}" type="slidenum">
              <a:rPr b="0" lang="en-US" sz="1200" spc="-1" strike="noStrike">
                <a:solidFill>
                  <a:srgbClr val="8b8b8b"/>
                </a:solidFill>
                <a:latin typeface="Calibri"/>
              </a:rPr>
              <a:t>1</a:t>
            </a:fld>
            <a:endParaRPr b="0" lang="en-US" sz="1200" spc="-1" strike="noStrike">
              <a:latin typeface="Times New Roman"/>
            </a:endParaRPr>
          </a:p>
        </p:txBody>
      </p:sp>
    </p:spTree>
  </p:cSld>
  <p:timing>
    <p:tnLst>
      <p:par>
        <p:cTn id="49" dur="indefinite" restart="never" nodeType="tmRoot">
          <p:childTnLst>
            <p:seq>
              <p:cTn id="50" dur="indefinite" nodeType="mainSeq"/>
              <p:prevCondLst>
                <p:cond delay="0" evt="onPrev">
                  <p:tgtEl>
                    <p:sldTgt/>
                  </p:tgtEl>
                </p:cond>
              </p:prevCondLst>
              <p:nextCondLst>
                <p:cond delay="0" evt="onNext">
                  <p:tgtEl>
                    <p:sldTgt/>
                  </p:tgtEl>
                </p:cond>
              </p:nextCondLst>
            </p:seq>
          </p:childTnLst>
        </p:cTn>
      </p:par>
    </p:tnLst>
  </p:timing>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3" name="TextShape 1"/>
          <p:cNvSpPr txBox="1"/>
          <p:nvPr/>
        </p:nvSpPr>
        <p:spPr>
          <a:xfrm>
            <a:off x="838080" y="365040"/>
            <a:ext cx="10515240" cy="1325160"/>
          </a:xfrm>
          <a:prstGeom prst="rect">
            <a:avLst/>
          </a:prstGeom>
          <a:noFill/>
          <a:ln>
            <a:noFill/>
          </a:ln>
        </p:spPr>
        <p:txBody>
          <a:bodyPr anchor="ctr"/>
          <a:p>
            <a:pPr>
              <a:lnSpc>
                <a:spcPct val="90000"/>
              </a:lnSpc>
            </a:pPr>
            <a:r>
              <a:rPr b="1" lang="en-US" sz="4400" spc="-1" strike="noStrike">
                <a:solidFill>
                  <a:srgbClr val="000000"/>
                </a:solidFill>
                <a:latin typeface="Calibri Light"/>
              </a:rPr>
              <a:t>BAB II – Segmentasi Citra</a:t>
            </a:r>
            <a:endParaRPr b="0" lang="en-US" sz="4400" spc="-1" strike="noStrike">
              <a:solidFill>
                <a:srgbClr val="000000"/>
              </a:solidFill>
              <a:latin typeface="Calibri"/>
            </a:endParaRPr>
          </a:p>
        </p:txBody>
      </p:sp>
      <p:sp>
        <p:nvSpPr>
          <p:cNvPr id="194" name="TextShape 2"/>
          <p:cNvSpPr txBox="1"/>
          <p:nvPr/>
        </p:nvSpPr>
        <p:spPr>
          <a:xfrm>
            <a:off x="838080" y="1825560"/>
            <a:ext cx="10515240" cy="4350960"/>
          </a:xfrm>
          <a:prstGeom prst="rect">
            <a:avLst/>
          </a:prstGeom>
          <a:noFill/>
          <a:ln>
            <a:noFill/>
          </a:ln>
        </p:spPr>
        <p:txBody>
          <a:bodyPr>
            <a:normAutofit/>
          </a:bodyPr>
          <a:p>
            <a:pPr algn="just">
              <a:lnSpc>
                <a:spcPct val="120000"/>
              </a:lnSpc>
              <a:spcBef>
                <a:spcPts val="1001"/>
              </a:spcBef>
            </a:pPr>
            <a:r>
              <a:rPr b="0" lang="en-US" sz="2800" spc="-1" strike="noStrike">
                <a:solidFill>
                  <a:srgbClr val="000000"/>
                </a:solidFill>
                <a:latin typeface="Calibri"/>
              </a:rPr>
              <a:t>Segmentasi citra adalah membagi suatu citra menjadi wilayah - wilayah yang homogen [6]. Tahapan ini bertujuan untuk mempartisi citra menjadi bagian-bagian pokok yang mengandung informasi penting. Misalnya, memisahkan objek dan latar belakang. Segmentasi terdiri dari downsampling, penipisan dan deteksi tepian.</a:t>
            </a:r>
            <a:endParaRPr b="0" lang="en-US" sz="2800" spc="-1" strike="noStrike">
              <a:solidFill>
                <a:srgbClr val="000000"/>
              </a:solidFill>
              <a:latin typeface="Calibri"/>
            </a:endParaRPr>
          </a:p>
          <a:p>
            <a:pPr algn="just">
              <a:lnSpc>
                <a:spcPct val="120000"/>
              </a:lnSpc>
              <a:spcBef>
                <a:spcPts val="1001"/>
              </a:spcBef>
            </a:pPr>
            <a:r>
              <a:rPr b="0" lang="en-US" sz="2800" spc="-1" strike="noStrike">
                <a:solidFill>
                  <a:srgbClr val="000000"/>
                </a:solidFill>
                <a:latin typeface="Calibri"/>
              </a:rPr>
              <a:t>Tahap downsampling merupakan proses untuk menurunkan jumlah piksel dan menghilangkan sebagian informasi dari citra. Dengan resolusi citra yang tetap, downsampling menghasilkan ukuran citra yang lebih kecil. Thinning (penipisan) adalah proses mengurangi suatu obyek didalam citra digital menjadi ukuran yang minimum (objek (region) direduksi menjadi rangka (skeleton)). Thinning hanya digunakan pada citra biner dan menghasilkan citra biner lain sebagai outputnya . Thinning bertujuan untuk mengurangi bagian yang tidak perlu (redudant) sehingga hanya dihasilkan informasi yang penting saja. Pola hasil penipisan harus tetap menyerupai bentuk pola asal. Penentuan tepian suatu objek dalam citra merupakan salah satu wilayah pengolahan citra digital yang paling awal dan paling banyak diteliti. Proses ini seringkali ditempatkan sebagai langkah pertama dalam aplikasi segmentasi citra, yang bertujuan untuk mengenali objek-objek yang terdapat dalam citra ataupun konteks citra secara keseluruhan. Deteksi tepi berfungsi untuk mengidentiﬁkasi garis batas (boundary) dari suatu objek yang terdapat pada citra.</a:t>
            </a:r>
            <a:endParaRPr b="0" lang="en-US" sz="2800" spc="-1" strike="noStrike">
              <a:solidFill>
                <a:srgbClr val="000000"/>
              </a:solidFill>
              <a:latin typeface="Calibri"/>
            </a:endParaRPr>
          </a:p>
          <a:p>
            <a:pPr algn="just">
              <a:lnSpc>
                <a:spcPct val="120000"/>
              </a:lnSpc>
              <a:spcBef>
                <a:spcPts val="1001"/>
              </a:spcBef>
            </a:pPr>
            <a:r>
              <a:rPr b="0" lang="en-US" sz="2800" spc="-1" strike="noStrike">
                <a:solidFill>
                  <a:srgbClr val="000000"/>
                </a:solidFill>
                <a:latin typeface="Calibri"/>
              </a:rPr>
              <a:t>Algoritme segmentasi didasarkan pada 2 buah karakteristik nilai derajat kecerahan citra, yaitu: discontinuity dan similarity. Pada discontinuity, citra dipisahkan/dibagi atas dasar perubahan yang mencolok dari derajad kecerahannya. Aplikasi yang umum adalah untuk deteksi titik, garis, area, dan sisi citra. Pada similarity didasarkan atas thresholding, region growing, dan region spiltting and merging.</a:t>
            </a:r>
            <a:endParaRPr b="0" lang="en-US" sz="2800" spc="-1" strike="noStrike">
              <a:solidFill>
                <a:srgbClr val="000000"/>
              </a:solidFill>
              <a:latin typeface="Calibri"/>
            </a:endParaRPr>
          </a:p>
        </p:txBody>
      </p:sp>
      <p:sp>
        <p:nvSpPr>
          <p:cNvPr id="195" name="TextShape 3"/>
          <p:cNvSpPr txBox="1"/>
          <p:nvPr/>
        </p:nvSpPr>
        <p:spPr>
          <a:xfrm>
            <a:off x="8610480" y="6356520"/>
            <a:ext cx="2742840" cy="364680"/>
          </a:xfrm>
          <a:prstGeom prst="rect">
            <a:avLst/>
          </a:prstGeom>
          <a:noFill/>
          <a:ln>
            <a:noFill/>
          </a:ln>
        </p:spPr>
        <p:txBody>
          <a:bodyPr anchor="ctr"/>
          <a:p>
            <a:pPr algn="r">
              <a:lnSpc>
                <a:spcPct val="100000"/>
              </a:lnSpc>
            </a:pPr>
            <a:fld id="{825E68B2-AED0-453B-BD94-CC3355278BD9}" type="slidenum">
              <a:rPr b="0" lang="en-US" sz="1200" spc="-1" strike="noStrike">
                <a:solidFill>
                  <a:srgbClr val="8b8b8b"/>
                </a:solidFill>
                <a:latin typeface="Calibri"/>
              </a:rPr>
              <a:t>1</a:t>
            </a:fld>
            <a:endParaRPr b="0" lang="en-US" sz="1200" spc="-1" strike="noStrike">
              <a:latin typeface="Times New Roman"/>
            </a:endParaRPr>
          </a:p>
        </p:txBody>
      </p:sp>
    </p:spTree>
  </p:cSld>
  <p:timing>
    <p:tnLst>
      <p:par>
        <p:cTn id="51" dur="indefinite" restart="never" nodeType="tmRoot">
          <p:childTnLst>
            <p:seq>
              <p:cTn id="52" dur="indefinite" nodeType="mainSeq"/>
              <p:prevCondLst>
                <p:cond delay="0" evt="onPrev">
                  <p:tgtEl>
                    <p:sldTgt/>
                  </p:tgtEl>
                </p:cond>
              </p:prevCondLst>
              <p:nextCondLst>
                <p:cond delay="0" evt="onNext">
                  <p:tgtEl>
                    <p:sldTgt/>
                  </p:tgtEl>
                </p:cond>
              </p:nextCondLst>
            </p:seq>
          </p:childTnLst>
        </p:cTn>
      </p:par>
    </p:tnLst>
  </p:timing>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6" name="TextShape 1"/>
          <p:cNvSpPr txBox="1"/>
          <p:nvPr/>
        </p:nvSpPr>
        <p:spPr>
          <a:xfrm>
            <a:off x="838080" y="365040"/>
            <a:ext cx="10515240" cy="1325160"/>
          </a:xfrm>
          <a:prstGeom prst="rect">
            <a:avLst/>
          </a:prstGeom>
          <a:noFill/>
          <a:ln>
            <a:noFill/>
          </a:ln>
        </p:spPr>
        <p:txBody>
          <a:bodyPr anchor="ctr"/>
          <a:p>
            <a:pPr>
              <a:lnSpc>
                <a:spcPct val="90000"/>
              </a:lnSpc>
            </a:pPr>
            <a:r>
              <a:rPr b="1" lang="en-US" sz="4400" spc="-1" strike="noStrike">
                <a:solidFill>
                  <a:srgbClr val="000000"/>
                </a:solidFill>
                <a:latin typeface="Calibri Light"/>
              </a:rPr>
              <a:t>BAB II – Deteksi Tepi</a:t>
            </a:r>
            <a:endParaRPr b="0" lang="en-US" sz="4400" spc="-1" strike="noStrike">
              <a:solidFill>
                <a:srgbClr val="000000"/>
              </a:solidFill>
              <a:latin typeface="Calibri"/>
            </a:endParaRPr>
          </a:p>
        </p:txBody>
      </p:sp>
      <p:sp>
        <p:nvSpPr>
          <p:cNvPr id="197" name="TextShape 2"/>
          <p:cNvSpPr txBox="1"/>
          <p:nvPr/>
        </p:nvSpPr>
        <p:spPr>
          <a:xfrm>
            <a:off x="838080" y="1825560"/>
            <a:ext cx="10515240" cy="4350960"/>
          </a:xfrm>
          <a:prstGeom prst="rect">
            <a:avLst/>
          </a:prstGeom>
          <a:noFill/>
          <a:ln>
            <a:noFill/>
          </a:ln>
        </p:spPr>
        <p:txBody>
          <a:bodyPr>
            <a:normAutofit/>
          </a:bodyPr>
          <a:p>
            <a:pPr algn="just">
              <a:lnSpc>
                <a:spcPct val="120000"/>
              </a:lnSpc>
              <a:spcBef>
                <a:spcPts val="1001"/>
              </a:spcBef>
            </a:pPr>
            <a:r>
              <a:rPr b="0" lang="en-US" sz="2800" spc="-1" strike="noStrike">
                <a:solidFill>
                  <a:srgbClr val="000000"/>
                </a:solidFill>
                <a:latin typeface="Calibri"/>
              </a:rPr>
              <a:t>Deteksi tepi (</a:t>
            </a:r>
            <a:r>
              <a:rPr b="0" i="1" lang="en-US" sz="2800" spc="-1" strike="noStrike">
                <a:solidFill>
                  <a:srgbClr val="000000"/>
                </a:solidFill>
                <a:latin typeface="Calibri"/>
              </a:rPr>
              <a:t>Edge detection</a:t>
            </a:r>
            <a:r>
              <a:rPr b="0" lang="en-US" sz="2800" spc="-1" strike="noStrike">
                <a:solidFill>
                  <a:srgbClr val="000000"/>
                </a:solidFill>
                <a:latin typeface="Calibri"/>
              </a:rPr>
              <a:t>) adalah operasi yang dijalankan untuk mendeteksi garis tepi (</a:t>
            </a:r>
            <a:r>
              <a:rPr b="0" i="1" lang="en-US" sz="2800" spc="-1" strike="noStrike">
                <a:solidFill>
                  <a:srgbClr val="000000"/>
                </a:solidFill>
                <a:latin typeface="Calibri"/>
              </a:rPr>
              <a:t>edges</a:t>
            </a:r>
            <a:r>
              <a:rPr b="0" lang="en-US" sz="2800" spc="-1" strike="noStrike">
                <a:solidFill>
                  <a:srgbClr val="000000"/>
                </a:solidFill>
                <a:latin typeface="Calibri"/>
              </a:rPr>
              <a:t>) yang membatasi dua wilayah citra homogen yang memiliki tingkat kecerahan yang berbeda [6]. Tujuannya adalah untuk mengubah citra 2D menjadi bentuk kurva. Metode yang banyak digunakan untuk proses deteksi tepi adalah metode </a:t>
            </a:r>
            <a:r>
              <a:rPr b="0" i="1" lang="en-US" sz="2800" spc="-1" strike="noStrike">
                <a:solidFill>
                  <a:srgbClr val="000000"/>
                </a:solidFill>
                <a:latin typeface="Calibri"/>
              </a:rPr>
              <a:t>Robert, Prewitt, Sobel, dan Canny.</a:t>
            </a:r>
            <a:r>
              <a:rPr b="0" lang="en-US" sz="2800" spc="-1" strike="noStrike">
                <a:solidFill>
                  <a:srgbClr val="000000"/>
                </a:solidFill>
                <a:latin typeface="Calibri"/>
              </a:rPr>
              <a:t> Hasil dari metode - metode deteksi tepi dapat dilihat pada gambar 2.6.</a:t>
            </a:r>
            <a:endParaRPr b="0" lang="en-US" sz="2800" spc="-1" strike="noStrike">
              <a:solidFill>
                <a:srgbClr val="000000"/>
              </a:solidFill>
              <a:latin typeface="Calibri"/>
            </a:endParaRPr>
          </a:p>
        </p:txBody>
      </p:sp>
      <p:sp>
        <p:nvSpPr>
          <p:cNvPr id="198" name="TextShape 3"/>
          <p:cNvSpPr txBox="1"/>
          <p:nvPr/>
        </p:nvSpPr>
        <p:spPr>
          <a:xfrm>
            <a:off x="8610480" y="6356520"/>
            <a:ext cx="2742840" cy="364680"/>
          </a:xfrm>
          <a:prstGeom prst="rect">
            <a:avLst/>
          </a:prstGeom>
          <a:noFill/>
          <a:ln>
            <a:noFill/>
          </a:ln>
        </p:spPr>
        <p:txBody>
          <a:bodyPr anchor="ctr"/>
          <a:p>
            <a:pPr algn="r">
              <a:lnSpc>
                <a:spcPct val="100000"/>
              </a:lnSpc>
            </a:pPr>
            <a:fld id="{C89966A5-8048-40FF-8ACB-CC11C6519C93}" type="slidenum">
              <a:rPr b="0" lang="en-US" sz="1200" spc="-1" strike="noStrike">
                <a:solidFill>
                  <a:srgbClr val="8b8b8b"/>
                </a:solidFill>
                <a:latin typeface="Calibri"/>
              </a:rPr>
              <a:t>1</a:t>
            </a:fld>
            <a:endParaRPr b="0" lang="en-US" sz="1200" spc="-1" strike="noStrike">
              <a:latin typeface="Times New Roman"/>
            </a:endParaRPr>
          </a:p>
        </p:txBody>
      </p:sp>
    </p:spTree>
  </p:cSld>
  <p:timing>
    <p:tnLst>
      <p:par>
        <p:cTn id="53" dur="indefinite" restart="never" nodeType="tmRoot">
          <p:childTnLst>
            <p:seq>
              <p:cTn id="54" dur="indefinite" nodeType="mainSeq"/>
              <p:prevCondLst>
                <p:cond delay="0" evt="onPrev">
                  <p:tgtEl>
                    <p:sldTgt/>
                  </p:tgtEl>
                </p:cond>
              </p:prevCondLst>
              <p:nextCondLst>
                <p:cond delay="0" evt="onNext">
                  <p:tgtEl>
                    <p:sldTgt/>
                  </p:tgtEl>
                </p:cond>
              </p:nextCondLst>
            </p:seq>
          </p:childTnLst>
        </p:cTn>
      </p:par>
    </p:tnLst>
  </p:timing>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9" name="TextShape 1"/>
          <p:cNvSpPr txBox="1"/>
          <p:nvPr/>
        </p:nvSpPr>
        <p:spPr>
          <a:xfrm>
            <a:off x="838080" y="365040"/>
            <a:ext cx="10515240" cy="1325160"/>
          </a:xfrm>
          <a:prstGeom prst="rect">
            <a:avLst/>
          </a:prstGeom>
          <a:noFill/>
          <a:ln>
            <a:noFill/>
          </a:ln>
        </p:spPr>
        <p:txBody>
          <a:bodyPr anchor="ctr"/>
          <a:p>
            <a:pPr>
              <a:lnSpc>
                <a:spcPct val="90000"/>
              </a:lnSpc>
            </a:pPr>
            <a:r>
              <a:rPr b="1" lang="en-US" sz="4400" spc="-1" strike="noStrike">
                <a:solidFill>
                  <a:srgbClr val="000000"/>
                </a:solidFill>
                <a:latin typeface="Calibri Light"/>
              </a:rPr>
              <a:t>BAB II – Deteksi Tepi</a:t>
            </a:r>
            <a:endParaRPr b="0" lang="en-US" sz="4400" spc="-1" strike="noStrike">
              <a:solidFill>
                <a:srgbClr val="000000"/>
              </a:solidFill>
              <a:latin typeface="Calibri"/>
            </a:endParaRPr>
          </a:p>
        </p:txBody>
      </p:sp>
      <p:sp>
        <p:nvSpPr>
          <p:cNvPr id="200" name="TextShape 2"/>
          <p:cNvSpPr txBox="1"/>
          <p:nvPr/>
        </p:nvSpPr>
        <p:spPr>
          <a:xfrm>
            <a:off x="838080" y="1825560"/>
            <a:ext cx="10515240" cy="4350960"/>
          </a:xfrm>
          <a:prstGeom prst="rect">
            <a:avLst/>
          </a:prstGeom>
          <a:noFill/>
          <a:ln>
            <a:noFill/>
          </a:ln>
        </p:spPr>
        <p:txBody>
          <a:bodyPr>
            <a:normAutofit/>
          </a:bodyPr>
          <a:p>
            <a:pPr algn="just">
              <a:lnSpc>
                <a:spcPct val="120000"/>
              </a:lnSpc>
              <a:spcBef>
                <a:spcPts val="1001"/>
              </a:spcBef>
            </a:pPr>
            <a:r>
              <a:rPr b="0" lang="en-US" sz="2000" spc="-1" strike="noStrike">
                <a:solidFill>
                  <a:srgbClr val="000000"/>
                </a:solidFill>
                <a:latin typeface="Calibri"/>
              </a:rPr>
              <a:t>Metode pada deteksi tepi terletak pada penggunaan kernel yang berbeda. Metode Sobel merupakan pengembangan metode robert dengan menggunakan ﬁlter HPF yang diberi satu angka nol penyangga. Metode ini mengambil prinsip dari fungsi laplacian dan gaussian yang dikenal sebagai fungsi untuk membangkitkan HPF. Kelebihan dari metode sobel ini adalah kemampuan untuk mengurangi noise sebelum melakukan perhitungan deteksi tepi. Kernel ﬁlter yang digunakan dalam metode Sobel ini adalah: </a:t>
            </a:r>
            <a:endParaRPr b="0" lang="en-US" sz="2000" spc="-1" strike="noStrike">
              <a:solidFill>
                <a:srgbClr val="000000"/>
              </a:solidFill>
              <a:latin typeface="Calibri"/>
            </a:endParaRPr>
          </a:p>
        </p:txBody>
      </p:sp>
      <p:sp>
        <p:nvSpPr>
          <p:cNvPr id="201" name="TextShape 3"/>
          <p:cNvSpPr txBox="1"/>
          <p:nvPr/>
        </p:nvSpPr>
        <p:spPr>
          <a:xfrm>
            <a:off x="8610480" y="6356520"/>
            <a:ext cx="2742840" cy="364680"/>
          </a:xfrm>
          <a:prstGeom prst="rect">
            <a:avLst/>
          </a:prstGeom>
          <a:noFill/>
          <a:ln>
            <a:noFill/>
          </a:ln>
        </p:spPr>
        <p:txBody>
          <a:bodyPr anchor="ctr"/>
          <a:p>
            <a:pPr algn="r">
              <a:lnSpc>
                <a:spcPct val="100000"/>
              </a:lnSpc>
            </a:pPr>
            <a:fld id="{A2DF9C08-32E1-48F2-8FC3-3828038DC923}" type="slidenum">
              <a:rPr b="0" lang="en-US" sz="1200" spc="-1" strike="noStrike">
                <a:solidFill>
                  <a:srgbClr val="8b8b8b"/>
                </a:solidFill>
                <a:latin typeface="Calibri"/>
              </a:rPr>
              <a:t>1</a:t>
            </a:fld>
            <a:endParaRPr b="0" lang="en-US" sz="1200" spc="-1" strike="noStrike">
              <a:latin typeface="Times New Roman"/>
            </a:endParaRPr>
          </a:p>
        </p:txBody>
      </p:sp>
      <p:pic>
        <p:nvPicPr>
          <p:cNvPr id="202" name="Picture 5" descr=""/>
          <p:cNvPicPr/>
          <p:nvPr/>
        </p:nvPicPr>
        <p:blipFill>
          <a:blip r:embed="rId1"/>
          <a:stretch/>
        </p:blipFill>
        <p:spPr>
          <a:xfrm>
            <a:off x="3391200" y="4154400"/>
            <a:ext cx="5409360" cy="1407960"/>
          </a:xfrm>
          <a:prstGeom prst="rect">
            <a:avLst/>
          </a:prstGeom>
          <a:ln>
            <a:noFill/>
          </a:ln>
        </p:spPr>
      </p:pic>
    </p:spTree>
  </p:cSld>
  <p:timing>
    <p:tnLst>
      <p:par>
        <p:cTn id="55" dur="indefinite" restart="never" nodeType="tmRoot">
          <p:childTnLst>
            <p:seq>
              <p:cTn id="56" dur="indefinite" nodeType="mainSeq"/>
              <p:prevCondLst>
                <p:cond delay="0" evt="onPrev">
                  <p:tgtEl>
                    <p:sldTgt/>
                  </p:tgtEl>
                </p:cond>
              </p:prevCondLst>
              <p:nextCondLst>
                <p:cond delay="0" evt="onNext">
                  <p:tgtEl>
                    <p:sldTgt/>
                  </p:tgtEl>
                </p:cond>
              </p:nextCondLst>
            </p:seq>
          </p:childTnLst>
        </p:cTn>
      </p:par>
    </p:tnLst>
  </p:timing>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3" name="TextShape 1"/>
          <p:cNvSpPr txBox="1"/>
          <p:nvPr/>
        </p:nvSpPr>
        <p:spPr>
          <a:xfrm>
            <a:off x="838080" y="365040"/>
            <a:ext cx="10515240" cy="1325160"/>
          </a:xfrm>
          <a:prstGeom prst="rect">
            <a:avLst/>
          </a:prstGeom>
          <a:noFill/>
          <a:ln>
            <a:noFill/>
          </a:ln>
        </p:spPr>
        <p:txBody>
          <a:bodyPr anchor="ctr"/>
          <a:p>
            <a:pPr>
              <a:lnSpc>
                <a:spcPct val="90000"/>
              </a:lnSpc>
            </a:pPr>
            <a:r>
              <a:rPr b="1" lang="en-US" sz="4400" spc="-1" strike="noStrike">
                <a:solidFill>
                  <a:srgbClr val="000000"/>
                </a:solidFill>
                <a:latin typeface="Calibri Light"/>
              </a:rPr>
              <a:t>BAB II – Deteksi Tepi</a:t>
            </a:r>
            <a:endParaRPr b="0" lang="en-US" sz="4400" spc="-1" strike="noStrike">
              <a:solidFill>
                <a:srgbClr val="000000"/>
              </a:solidFill>
              <a:latin typeface="Calibri"/>
            </a:endParaRPr>
          </a:p>
        </p:txBody>
      </p:sp>
      <p:sp>
        <p:nvSpPr>
          <p:cNvPr id="204" name="TextShape 2"/>
          <p:cNvSpPr txBox="1"/>
          <p:nvPr/>
        </p:nvSpPr>
        <p:spPr>
          <a:xfrm>
            <a:off x="838080" y="1825560"/>
            <a:ext cx="10515240" cy="4350960"/>
          </a:xfrm>
          <a:prstGeom prst="rect">
            <a:avLst/>
          </a:prstGeom>
          <a:noFill/>
          <a:ln>
            <a:noFill/>
          </a:ln>
        </p:spPr>
        <p:txBody>
          <a:bodyPr>
            <a:normAutofit/>
          </a:bodyPr>
          <a:p>
            <a:pPr algn="just">
              <a:lnSpc>
                <a:spcPct val="120000"/>
              </a:lnSpc>
              <a:spcBef>
                <a:spcPts val="1001"/>
              </a:spcBef>
            </a:pPr>
            <a:r>
              <a:rPr b="0" lang="en-US" sz="2400" spc="-1" strike="noStrike">
                <a:solidFill>
                  <a:srgbClr val="000000"/>
                </a:solidFill>
                <a:latin typeface="Calibri"/>
              </a:rPr>
              <a:t>Koordinat x dideﬁnisikan di sini sebagai peningkatan pada arah horizontal, dan koordinat y dideﬁnisikan sebagai peningkatan pada arah vertikal. Pada setiap titik dalam gambar, perkiraan gradien yang dihasilkan dapat dikombinasikan untuk memberikan besarnya gradien menggunakan rumus:</a:t>
            </a:r>
            <a:endParaRPr b="0" lang="en-US" sz="2400" spc="-1" strike="noStrike">
              <a:solidFill>
                <a:srgbClr val="000000"/>
              </a:solidFill>
              <a:latin typeface="Calibri"/>
            </a:endParaRPr>
          </a:p>
        </p:txBody>
      </p:sp>
      <p:sp>
        <p:nvSpPr>
          <p:cNvPr id="205" name="TextShape 3"/>
          <p:cNvSpPr txBox="1"/>
          <p:nvPr/>
        </p:nvSpPr>
        <p:spPr>
          <a:xfrm>
            <a:off x="8610480" y="6356520"/>
            <a:ext cx="2742840" cy="364680"/>
          </a:xfrm>
          <a:prstGeom prst="rect">
            <a:avLst/>
          </a:prstGeom>
          <a:noFill/>
          <a:ln>
            <a:noFill/>
          </a:ln>
        </p:spPr>
        <p:txBody>
          <a:bodyPr anchor="ctr"/>
          <a:p>
            <a:pPr algn="r">
              <a:lnSpc>
                <a:spcPct val="100000"/>
              </a:lnSpc>
            </a:pPr>
            <a:fld id="{9C24A9C8-1029-4F99-B870-BC242F72AB4E}" type="slidenum">
              <a:rPr b="0" lang="en-US" sz="1200" spc="-1" strike="noStrike">
                <a:solidFill>
                  <a:srgbClr val="8b8b8b"/>
                </a:solidFill>
                <a:latin typeface="Calibri"/>
              </a:rPr>
              <a:t>1</a:t>
            </a:fld>
            <a:endParaRPr b="0" lang="en-US" sz="1200" spc="-1" strike="noStrike">
              <a:latin typeface="Times New Roman"/>
            </a:endParaRPr>
          </a:p>
        </p:txBody>
      </p:sp>
      <p:sp>
        <p:nvSpPr>
          <p:cNvPr id="206" name="CustomShape 4"/>
          <p:cNvSpPr/>
          <p:nvPr/>
        </p:nvSpPr>
        <p:spPr>
          <a:xfrm>
            <a:off x="5923440" y="3694320"/>
            <a:ext cx="344160" cy="516960"/>
          </a:xfrm>
          <a:prstGeom prst="rect">
            <a:avLst/>
          </a:prstGeom>
          <a:noFill/>
          <a:ln>
            <a:noFill/>
          </a:ln>
        </p:spPr>
        <p:style>
          <a:lnRef idx="0"/>
          <a:fillRef idx="0"/>
          <a:effectRef idx="0"/>
          <a:fontRef idx="minor"/>
        </p:style>
      </p:sp>
      <p:sp>
        <p:nvSpPr>
          <p:cNvPr id="207" name="CustomShape 5"/>
          <p:cNvSpPr/>
          <p:nvPr/>
        </p:nvSpPr>
        <p:spPr>
          <a:xfrm>
            <a:off x="4642200" y="3694320"/>
            <a:ext cx="2907360" cy="613800"/>
          </a:xfrm>
          <a:prstGeom prst="rect">
            <a:avLst/>
          </a:prstGeom>
          <a:blipFill rotWithShape="0">
            <a:blip r:embed="rId1"/>
            <a:stretch>
              <a:fillRect l="-4408" t="0" r="0" b="-25720"/>
            </a:stretch>
          </a:blipFill>
          <a:ln>
            <a:noFill/>
          </a:ln>
        </p:spPr>
        <p:style>
          <a:lnRef idx="0"/>
          <a:fillRef idx="0"/>
          <a:effectRef idx="0"/>
          <a:fontRef idx="minor"/>
        </p:style>
        <p:txBody>
          <a:bodyPr lIns="90000" rIns="90000" tIns="45000" bIns="45000"/>
          <a:p>
            <a:pPr>
              <a:lnSpc>
                <a:spcPct val="100000"/>
              </a:lnSpc>
            </a:pPr>
            <a:r>
              <a:rPr b="0" lang="en-US" sz="1800" spc="-1" strike="noStrike">
                <a:latin typeface="Calibri"/>
              </a:rPr>
              <a:t> </a:t>
            </a:r>
            <a:endParaRPr b="0" lang="en-US" sz="1800" spc="-1" strike="noStrike">
              <a:latin typeface="Arial"/>
            </a:endParaRPr>
          </a:p>
        </p:txBody>
      </p:sp>
      <p:sp>
        <p:nvSpPr>
          <p:cNvPr id="208" name="CustomShape 6"/>
          <p:cNvSpPr/>
          <p:nvPr/>
        </p:nvSpPr>
        <p:spPr>
          <a:xfrm>
            <a:off x="909000" y="4537080"/>
            <a:ext cx="2892600" cy="155340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2400" spc="-1" strike="noStrike">
                <a:solidFill>
                  <a:srgbClr val="000000"/>
                </a:solidFill>
                <a:latin typeface="Calibri"/>
              </a:rPr>
              <a:t>Keterangan: </a:t>
            </a:r>
            <a:endParaRPr b="0" lang="en-US" sz="2400" spc="-1" strike="noStrike">
              <a:latin typeface="Arial"/>
            </a:endParaRPr>
          </a:p>
          <a:p>
            <a:pPr marL="343080" indent="-342720">
              <a:lnSpc>
                <a:spcPct val="100000"/>
              </a:lnSpc>
              <a:buClr>
                <a:srgbClr val="000000"/>
              </a:buClr>
              <a:buFont typeface="Arial"/>
              <a:buChar char="•"/>
            </a:pPr>
            <a:r>
              <a:rPr b="0" lang="en-US" sz="2400" spc="-1" strike="noStrike">
                <a:solidFill>
                  <a:srgbClr val="000000"/>
                </a:solidFill>
                <a:latin typeface="Calibri"/>
              </a:rPr>
              <a:t>G </a:t>
            </a:r>
            <a:r>
              <a:rPr b="0" lang="en-US" sz="2400" spc="-1" strike="noStrike">
                <a:solidFill>
                  <a:srgbClr val="000000"/>
                </a:solidFill>
                <a:latin typeface="Calibri"/>
              </a:rPr>
              <a:t>	</a:t>
            </a:r>
            <a:r>
              <a:rPr b="0" lang="en-US" sz="2400" spc="-1" strike="noStrike">
                <a:solidFill>
                  <a:srgbClr val="000000"/>
                </a:solidFill>
                <a:latin typeface="Calibri"/>
              </a:rPr>
              <a:t>: gradien </a:t>
            </a:r>
            <a:endParaRPr b="0" lang="en-US" sz="2400" spc="-1" strike="noStrike">
              <a:latin typeface="Arial"/>
            </a:endParaRPr>
          </a:p>
          <a:p>
            <a:pPr marL="343080" indent="-342720">
              <a:lnSpc>
                <a:spcPct val="100000"/>
              </a:lnSpc>
              <a:buClr>
                <a:srgbClr val="000000"/>
              </a:buClr>
              <a:buFont typeface="Arial"/>
              <a:buChar char="•"/>
            </a:pPr>
            <a:r>
              <a:rPr b="0" lang="en-US" sz="2400" spc="-1" strike="noStrike">
                <a:solidFill>
                  <a:srgbClr val="000000"/>
                </a:solidFill>
                <a:latin typeface="Calibri"/>
              </a:rPr>
              <a:t>Gx </a:t>
            </a:r>
            <a:r>
              <a:rPr b="0" lang="en-US" sz="2400" spc="-1" strike="noStrike">
                <a:solidFill>
                  <a:srgbClr val="000000"/>
                </a:solidFill>
                <a:latin typeface="Calibri"/>
              </a:rPr>
              <a:t>	</a:t>
            </a:r>
            <a:r>
              <a:rPr b="0" lang="en-US" sz="2400" spc="-1" strike="noStrike">
                <a:solidFill>
                  <a:srgbClr val="000000"/>
                </a:solidFill>
                <a:latin typeface="Calibri"/>
              </a:rPr>
              <a:t>: arah sumbu X </a:t>
            </a:r>
            <a:endParaRPr b="0" lang="en-US" sz="2400" spc="-1" strike="noStrike">
              <a:latin typeface="Arial"/>
            </a:endParaRPr>
          </a:p>
          <a:p>
            <a:pPr marL="343080" indent="-342720">
              <a:lnSpc>
                <a:spcPct val="100000"/>
              </a:lnSpc>
              <a:buClr>
                <a:srgbClr val="000000"/>
              </a:buClr>
              <a:buFont typeface="Arial"/>
              <a:buChar char="•"/>
            </a:pPr>
            <a:r>
              <a:rPr b="0" lang="en-US" sz="2400" spc="-1" strike="noStrike">
                <a:solidFill>
                  <a:srgbClr val="000000"/>
                </a:solidFill>
                <a:latin typeface="Calibri"/>
              </a:rPr>
              <a:t>Gy </a:t>
            </a:r>
            <a:r>
              <a:rPr b="0" lang="en-US" sz="2400" spc="-1" strike="noStrike">
                <a:solidFill>
                  <a:srgbClr val="000000"/>
                </a:solidFill>
                <a:latin typeface="Calibri"/>
              </a:rPr>
              <a:t>	</a:t>
            </a:r>
            <a:r>
              <a:rPr b="0" lang="en-US" sz="2400" spc="-1" strike="noStrike">
                <a:solidFill>
                  <a:srgbClr val="000000"/>
                </a:solidFill>
                <a:latin typeface="Calibri"/>
              </a:rPr>
              <a:t>: arah sumbu Y</a:t>
            </a:r>
            <a:endParaRPr b="0" lang="en-US" sz="2400" spc="-1" strike="noStrike">
              <a:latin typeface="Arial"/>
            </a:endParaRPr>
          </a:p>
        </p:txBody>
      </p:sp>
    </p:spTree>
  </p:cSld>
  <p:timing>
    <p:tnLst>
      <p:par>
        <p:cTn id="57" dur="indefinite" restart="never" nodeType="tmRoot">
          <p:childTnLst>
            <p:seq>
              <p:cTn id="58" dur="indefinite" nodeType="mainSeq"/>
              <p:prevCondLst>
                <p:cond delay="0" evt="onPrev">
                  <p:tgtEl>
                    <p:sldTgt/>
                  </p:tgtEl>
                </p:cond>
              </p:prevCondLst>
              <p:nextCondLst>
                <p:cond delay="0" evt="onNext">
                  <p:tgtEl>
                    <p:sldTgt/>
                  </p:tgtEl>
                </p:cond>
              </p:nextCondLst>
            </p:seq>
          </p:childTnLst>
        </p:cTn>
      </p:par>
    </p:tnLst>
  </p:timing>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9" name="TextShape 1"/>
          <p:cNvSpPr txBox="1"/>
          <p:nvPr/>
        </p:nvSpPr>
        <p:spPr>
          <a:xfrm>
            <a:off x="838080" y="365040"/>
            <a:ext cx="10515240" cy="1325160"/>
          </a:xfrm>
          <a:prstGeom prst="rect">
            <a:avLst/>
          </a:prstGeom>
          <a:noFill/>
          <a:ln>
            <a:noFill/>
          </a:ln>
        </p:spPr>
        <p:txBody>
          <a:bodyPr anchor="ctr"/>
          <a:p>
            <a:pPr>
              <a:lnSpc>
                <a:spcPct val="90000"/>
              </a:lnSpc>
            </a:pPr>
            <a:r>
              <a:rPr b="1" lang="en-US" sz="4400" spc="-1" strike="noStrike">
                <a:solidFill>
                  <a:srgbClr val="000000"/>
                </a:solidFill>
                <a:latin typeface="Calibri Light"/>
              </a:rPr>
              <a:t>BAB II – </a:t>
            </a:r>
            <a:r>
              <a:rPr b="1" i="1" lang="en-US" sz="4400" spc="-1" strike="noStrike">
                <a:solidFill>
                  <a:srgbClr val="000000"/>
                </a:solidFill>
                <a:latin typeface="Calibri Light"/>
              </a:rPr>
              <a:t>Region of Interest</a:t>
            </a:r>
            <a:endParaRPr b="0" lang="en-US" sz="4400" spc="-1" strike="noStrike">
              <a:solidFill>
                <a:srgbClr val="000000"/>
              </a:solidFill>
              <a:latin typeface="Calibri"/>
            </a:endParaRPr>
          </a:p>
        </p:txBody>
      </p:sp>
      <p:sp>
        <p:nvSpPr>
          <p:cNvPr id="210" name="TextShape 2"/>
          <p:cNvSpPr txBox="1"/>
          <p:nvPr/>
        </p:nvSpPr>
        <p:spPr>
          <a:xfrm>
            <a:off x="838080" y="1825560"/>
            <a:ext cx="10515240" cy="4350960"/>
          </a:xfrm>
          <a:prstGeom prst="rect">
            <a:avLst/>
          </a:prstGeom>
          <a:noFill/>
          <a:ln>
            <a:noFill/>
          </a:ln>
        </p:spPr>
        <p:txBody>
          <a:bodyPr>
            <a:normAutofit/>
          </a:bodyPr>
          <a:p>
            <a:pPr algn="just">
              <a:lnSpc>
                <a:spcPct val="120000"/>
              </a:lnSpc>
              <a:spcBef>
                <a:spcPts val="1001"/>
              </a:spcBef>
            </a:pPr>
            <a:r>
              <a:rPr b="0" lang="en-US" sz="2800" spc="-1" strike="noStrike">
                <a:solidFill>
                  <a:srgbClr val="000000"/>
                </a:solidFill>
                <a:latin typeface="Calibri"/>
              </a:rPr>
              <a:t>Region of Interest adalah suatu bagian dari citra yang dipilih untuk kemudian diproses. Daerah tersebut dibedakan dengan menggunakan klasiﬁkasi dan masking. Jika piksel pada mask tidak nol, maka pemrosesan citra dilakukan. Sebaliknya jika piksel pada mask sama dengan nol, proses tidak dijalankan. Setelah daerah yang diinginkan ditemukan, daerah tersebut ditandai dengun kotak untuk membatasi daerah yang akan dikenali. Dalam Region of Interest, citra dapat dideﬁnisikan lebih dari satu region (bagian). Region of Interest sangat membantu untuk segmentasi dalam pemrosesan citra karena dengan menggunakan teknik ini citra atau obyek dapat lebih mudah dikenali. Karena obyek sudah akan dibagi dalam region region tertentu sesuai dengan citra obyeknya. Region of Interest membantu dalam mengurangi penggunaan memori.</a:t>
            </a:r>
            <a:endParaRPr b="0" lang="en-US" sz="2800" spc="-1" strike="noStrike">
              <a:solidFill>
                <a:srgbClr val="000000"/>
              </a:solidFill>
              <a:latin typeface="Calibri"/>
            </a:endParaRPr>
          </a:p>
        </p:txBody>
      </p:sp>
      <p:sp>
        <p:nvSpPr>
          <p:cNvPr id="211" name="TextShape 3"/>
          <p:cNvSpPr txBox="1"/>
          <p:nvPr/>
        </p:nvSpPr>
        <p:spPr>
          <a:xfrm>
            <a:off x="8610480" y="6356520"/>
            <a:ext cx="2742840" cy="364680"/>
          </a:xfrm>
          <a:prstGeom prst="rect">
            <a:avLst/>
          </a:prstGeom>
          <a:noFill/>
          <a:ln>
            <a:noFill/>
          </a:ln>
        </p:spPr>
        <p:txBody>
          <a:bodyPr anchor="ctr"/>
          <a:p>
            <a:pPr algn="r">
              <a:lnSpc>
                <a:spcPct val="100000"/>
              </a:lnSpc>
            </a:pPr>
            <a:fld id="{E4A79AE6-D55C-4069-BFF9-91A2FBADC737}" type="slidenum">
              <a:rPr b="0" lang="en-US" sz="1200" spc="-1" strike="noStrike">
                <a:solidFill>
                  <a:srgbClr val="8b8b8b"/>
                </a:solidFill>
                <a:latin typeface="Calibri"/>
              </a:rPr>
              <a:t>1</a:t>
            </a:fld>
            <a:endParaRPr b="0" lang="en-US" sz="1200" spc="-1" strike="noStrike">
              <a:latin typeface="Times New Roman"/>
            </a:endParaRPr>
          </a:p>
        </p:txBody>
      </p:sp>
    </p:spTree>
  </p:cSld>
  <p:timing>
    <p:tnLst>
      <p:par>
        <p:cTn id="59" dur="indefinite" restart="never" nodeType="tmRoot">
          <p:childTnLst>
            <p:seq>
              <p:cTn id="60" dur="indefinite" nodeType="mainSeq"/>
              <p:prevCondLst>
                <p:cond delay="0" evt="onPrev">
                  <p:tgtEl>
                    <p:sldTgt/>
                  </p:tgtEl>
                </p:cond>
              </p:prevCondLst>
              <p:nextCondLst>
                <p:cond delay="0" evt="onNext">
                  <p:tgtEl>
                    <p:sldTgt/>
                  </p:tgtEl>
                </p:cond>
              </p:nextCondLst>
            </p:seq>
          </p:childTnLst>
        </p:cTn>
      </p:par>
    </p:tnLst>
  </p:timing>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2" name="TextShape 1"/>
          <p:cNvSpPr txBox="1"/>
          <p:nvPr/>
        </p:nvSpPr>
        <p:spPr>
          <a:xfrm>
            <a:off x="838080" y="365040"/>
            <a:ext cx="10515240" cy="1325160"/>
          </a:xfrm>
          <a:prstGeom prst="rect">
            <a:avLst/>
          </a:prstGeom>
          <a:noFill/>
          <a:ln>
            <a:noFill/>
          </a:ln>
        </p:spPr>
        <p:txBody>
          <a:bodyPr anchor="ctr"/>
          <a:p>
            <a:pPr>
              <a:lnSpc>
                <a:spcPct val="90000"/>
              </a:lnSpc>
            </a:pPr>
            <a:r>
              <a:rPr b="1" lang="en-US" sz="4400" spc="-1" strike="noStrike">
                <a:solidFill>
                  <a:srgbClr val="000000"/>
                </a:solidFill>
                <a:latin typeface="Calibri Light"/>
              </a:rPr>
              <a:t>BAB II – </a:t>
            </a:r>
            <a:r>
              <a:rPr b="1" i="1" lang="en-US" sz="4400" spc="-1" strike="noStrike">
                <a:solidFill>
                  <a:srgbClr val="000000"/>
                </a:solidFill>
                <a:latin typeface="Calibri Light"/>
              </a:rPr>
              <a:t>Ekstraksi Fitur</a:t>
            </a:r>
            <a:endParaRPr b="0" lang="en-US" sz="4400" spc="-1" strike="noStrike">
              <a:solidFill>
                <a:srgbClr val="000000"/>
              </a:solidFill>
              <a:latin typeface="Calibri"/>
            </a:endParaRPr>
          </a:p>
        </p:txBody>
      </p:sp>
      <p:sp>
        <p:nvSpPr>
          <p:cNvPr id="213" name="TextShape 2"/>
          <p:cNvSpPr txBox="1"/>
          <p:nvPr/>
        </p:nvSpPr>
        <p:spPr>
          <a:xfrm>
            <a:off x="838080" y="1825560"/>
            <a:ext cx="10515240" cy="4350960"/>
          </a:xfrm>
          <a:prstGeom prst="rect">
            <a:avLst/>
          </a:prstGeom>
          <a:noFill/>
          <a:ln>
            <a:noFill/>
          </a:ln>
        </p:spPr>
        <p:txBody>
          <a:bodyPr>
            <a:normAutofit/>
          </a:bodyPr>
          <a:p>
            <a:pPr algn="just">
              <a:lnSpc>
                <a:spcPct val="120000"/>
              </a:lnSpc>
              <a:spcBef>
                <a:spcPts val="1001"/>
              </a:spcBef>
            </a:pPr>
            <a:r>
              <a:rPr b="0" lang="en-US" sz="2800" spc="-1" strike="noStrike">
                <a:solidFill>
                  <a:srgbClr val="000000"/>
                </a:solidFill>
                <a:latin typeface="Calibri"/>
              </a:rPr>
              <a:t>Ekstraksi ﬁtur merupakan suatu pengambilan ciri (ﬁtur) dari suatu bentuk yang nantinya nilai yang didapatkan akan dianalisis untuk proses selanjutnya [6]. Ekstraksi ﬁtur bertujuan untuk mencari daerah ﬁtur yang signiﬁkan pada gambar. Ekstraksi ﬁtur dilakukan dengan cara menghitung jumlah titik atau piksel yang ditemui dalam setiap pengecekan, dimana pengecekan dilakukan dalam berbagai arah pengecekan pada koordinat kartesian dari citra digital yang dianalisis, yaitu vertikal, horizontal. Ciri yang telah diekstrak kemudian digunakan sebagai parameter / nilai masukan untuk membedakan antara objek satu dengan lainnya pada tahapan identiﬁkasi/ klasiﬁkasi. Ekstraksi ﬁtur terbagi menjadi tiga macam yaitu ekstraksi ﬁtur bentuk, ekstraksi ﬁtur tekstur, ekstraksi ﬁtur warna.</a:t>
            </a:r>
            <a:endParaRPr b="0" lang="en-US" sz="2800" spc="-1" strike="noStrike">
              <a:solidFill>
                <a:srgbClr val="000000"/>
              </a:solidFill>
              <a:latin typeface="Calibri"/>
            </a:endParaRPr>
          </a:p>
        </p:txBody>
      </p:sp>
      <p:sp>
        <p:nvSpPr>
          <p:cNvPr id="214" name="TextShape 3"/>
          <p:cNvSpPr txBox="1"/>
          <p:nvPr/>
        </p:nvSpPr>
        <p:spPr>
          <a:xfrm>
            <a:off x="8610480" y="6356520"/>
            <a:ext cx="2742840" cy="364680"/>
          </a:xfrm>
          <a:prstGeom prst="rect">
            <a:avLst/>
          </a:prstGeom>
          <a:noFill/>
          <a:ln>
            <a:noFill/>
          </a:ln>
        </p:spPr>
        <p:txBody>
          <a:bodyPr anchor="ctr"/>
          <a:p>
            <a:pPr algn="r">
              <a:lnSpc>
                <a:spcPct val="100000"/>
              </a:lnSpc>
            </a:pPr>
            <a:fld id="{4FBA04C2-D9A3-4EC3-92AA-B85F434F2580}" type="slidenum">
              <a:rPr b="0" lang="en-US" sz="1200" spc="-1" strike="noStrike">
                <a:solidFill>
                  <a:srgbClr val="8b8b8b"/>
                </a:solidFill>
                <a:latin typeface="Calibri"/>
              </a:rPr>
              <a:t>1</a:t>
            </a:fld>
            <a:endParaRPr b="0" lang="en-US" sz="1200" spc="-1" strike="noStrike">
              <a:latin typeface="Times New Roman"/>
            </a:endParaRPr>
          </a:p>
        </p:txBody>
      </p:sp>
    </p:spTree>
  </p:cSld>
  <p:timing>
    <p:tnLst>
      <p:par>
        <p:cTn id="61" dur="indefinite" restart="never" nodeType="tmRoot">
          <p:childTnLst>
            <p:seq>
              <p:cTn id="62" dur="indefinite" nodeType="mainSeq"/>
              <p:prevCondLst>
                <p:cond delay="0" evt="onPrev">
                  <p:tgtEl>
                    <p:sldTgt/>
                  </p:tgtEl>
                </p:cond>
              </p:prevCondLst>
              <p:nextCondLst>
                <p:cond delay="0" evt="onNext">
                  <p:tgtEl>
                    <p:sldTgt/>
                  </p:tgtEl>
                </p:cond>
              </p:nextCondLst>
            </p:seq>
          </p:childTnLst>
        </p:cTn>
      </p:par>
    </p:tnLst>
  </p:timing>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5" name="TextShape 1"/>
          <p:cNvSpPr txBox="1"/>
          <p:nvPr/>
        </p:nvSpPr>
        <p:spPr>
          <a:xfrm>
            <a:off x="838080" y="365040"/>
            <a:ext cx="10515240" cy="1325160"/>
          </a:xfrm>
          <a:prstGeom prst="rect">
            <a:avLst/>
          </a:prstGeom>
          <a:noFill/>
          <a:ln>
            <a:noFill/>
          </a:ln>
        </p:spPr>
        <p:txBody>
          <a:bodyPr anchor="ctr"/>
          <a:p>
            <a:pPr>
              <a:lnSpc>
                <a:spcPct val="90000"/>
              </a:lnSpc>
            </a:pPr>
            <a:r>
              <a:rPr b="1" lang="en-US" sz="4400" spc="-1" strike="noStrike">
                <a:solidFill>
                  <a:srgbClr val="000000"/>
                </a:solidFill>
                <a:latin typeface="Calibri Light"/>
              </a:rPr>
              <a:t>BAB II – </a:t>
            </a:r>
            <a:r>
              <a:rPr b="1" i="1" lang="en-US" sz="4400" spc="-1" strike="noStrike">
                <a:solidFill>
                  <a:srgbClr val="000000"/>
                </a:solidFill>
                <a:latin typeface="Calibri Light"/>
              </a:rPr>
              <a:t>Ekstraksi Fitur</a:t>
            </a:r>
            <a:endParaRPr b="0" lang="en-US" sz="4400" spc="-1" strike="noStrike">
              <a:solidFill>
                <a:srgbClr val="000000"/>
              </a:solidFill>
              <a:latin typeface="Calibri"/>
            </a:endParaRPr>
          </a:p>
        </p:txBody>
      </p:sp>
      <p:sp>
        <p:nvSpPr>
          <p:cNvPr id="216" name="TextShape 2"/>
          <p:cNvSpPr txBox="1"/>
          <p:nvPr/>
        </p:nvSpPr>
        <p:spPr>
          <a:xfrm>
            <a:off x="838080" y="1825560"/>
            <a:ext cx="10515240" cy="4350960"/>
          </a:xfrm>
          <a:prstGeom prst="rect">
            <a:avLst/>
          </a:prstGeom>
          <a:noFill/>
          <a:ln>
            <a:noFill/>
          </a:ln>
        </p:spPr>
        <p:txBody>
          <a:bodyPr>
            <a:normAutofit/>
          </a:bodyPr>
          <a:p>
            <a:pPr algn="just">
              <a:lnSpc>
                <a:spcPct val="120000"/>
              </a:lnSpc>
              <a:spcBef>
                <a:spcPts val="1001"/>
              </a:spcBef>
            </a:pPr>
            <a:r>
              <a:rPr b="0" lang="en-US" sz="2800" spc="-1" strike="noStrike">
                <a:solidFill>
                  <a:srgbClr val="000000"/>
                </a:solidFill>
                <a:latin typeface="Calibri"/>
              </a:rPr>
              <a:t>Bentuk dari suatu objek adalah karakter permukaan yang diwakili oleh garis dan kontur. Fitur bentuk dikategorikan bergantung pada Teknik yang digunakan berdasarkan daerah (</a:t>
            </a:r>
            <a:r>
              <a:rPr b="0" i="1" lang="en-US" sz="2800" spc="-1" strike="noStrike">
                <a:solidFill>
                  <a:srgbClr val="000000"/>
                </a:solidFill>
                <a:latin typeface="Calibri"/>
              </a:rPr>
              <a:t>region based</a:t>
            </a:r>
            <a:r>
              <a:rPr b="0" lang="en-US" sz="2800" spc="-1" strike="noStrike">
                <a:solidFill>
                  <a:srgbClr val="000000"/>
                </a:solidFill>
                <a:latin typeface="Calibri"/>
              </a:rPr>
              <a:t>) dan berdasarkan batas (</a:t>
            </a:r>
            <a:r>
              <a:rPr b="0" i="1" lang="en-US" sz="2800" spc="-1" strike="noStrike">
                <a:solidFill>
                  <a:srgbClr val="000000"/>
                </a:solidFill>
                <a:latin typeface="Calibri"/>
              </a:rPr>
              <a:t>boundary-based</a:t>
            </a:r>
            <a:r>
              <a:rPr b="0" lang="en-US" sz="2800" spc="-1" strike="noStrike">
                <a:solidFill>
                  <a:srgbClr val="000000"/>
                </a:solidFill>
                <a:latin typeface="Calibri"/>
              </a:rPr>
              <a:t>). Teknik berdasarkan daerah (</a:t>
            </a:r>
            <a:r>
              <a:rPr b="0" i="1" lang="en-US" sz="2800" spc="-1" strike="noStrike">
                <a:solidFill>
                  <a:srgbClr val="000000"/>
                </a:solidFill>
                <a:latin typeface="Calibri"/>
              </a:rPr>
              <a:t>region-based</a:t>
            </a:r>
            <a:r>
              <a:rPr b="0" lang="en-US" sz="2800" spc="-1" strike="noStrike">
                <a:solidFill>
                  <a:srgbClr val="000000"/>
                </a:solidFill>
                <a:latin typeface="Calibri"/>
              </a:rPr>
              <a:t>) menggambarkan bentuk wilayah dengan menggunakan karakteristik internal, contohnya adalah piksel yang berada dalam suatu wilayah. Sedangkan Teknik berdasarkan batas (</a:t>
            </a:r>
            <a:r>
              <a:rPr b="0" i="1" lang="en-US" sz="2800" spc="-1" strike="noStrike">
                <a:solidFill>
                  <a:srgbClr val="000000"/>
                </a:solidFill>
                <a:latin typeface="Calibri"/>
              </a:rPr>
              <a:t>boundary-based</a:t>
            </a:r>
            <a:r>
              <a:rPr b="0" lang="en-US" sz="2800" spc="-1" strike="noStrike">
                <a:solidFill>
                  <a:srgbClr val="000000"/>
                </a:solidFill>
                <a:latin typeface="Calibri"/>
              </a:rPr>
              <a:t>) menggambarkan bentuk daerah dengan menggunakan karakteristik eksternal, contohnya adalah piksel sepanjang batas objek.</a:t>
            </a:r>
            <a:endParaRPr b="0" lang="en-US" sz="2800" spc="-1" strike="noStrike">
              <a:solidFill>
                <a:srgbClr val="000000"/>
              </a:solidFill>
              <a:latin typeface="Calibri"/>
            </a:endParaRPr>
          </a:p>
        </p:txBody>
      </p:sp>
      <p:sp>
        <p:nvSpPr>
          <p:cNvPr id="217" name="TextShape 3"/>
          <p:cNvSpPr txBox="1"/>
          <p:nvPr/>
        </p:nvSpPr>
        <p:spPr>
          <a:xfrm>
            <a:off x="8610480" y="6356520"/>
            <a:ext cx="2742840" cy="364680"/>
          </a:xfrm>
          <a:prstGeom prst="rect">
            <a:avLst/>
          </a:prstGeom>
          <a:noFill/>
          <a:ln>
            <a:noFill/>
          </a:ln>
        </p:spPr>
        <p:txBody>
          <a:bodyPr anchor="ctr"/>
          <a:p>
            <a:pPr algn="r">
              <a:lnSpc>
                <a:spcPct val="100000"/>
              </a:lnSpc>
            </a:pPr>
            <a:fld id="{28D8F739-1C92-4C8D-8E1D-C55308DB38E7}" type="slidenum">
              <a:rPr b="0" lang="en-US" sz="1200" spc="-1" strike="noStrike">
                <a:solidFill>
                  <a:srgbClr val="8b8b8b"/>
                </a:solidFill>
                <a:latin typeface="Calibri"/>
              </a:rPr>
              <a:t>1</a:t>
            </a:fld>
            <a:endParaRPr b="0" lang="en-US" sz="1200" spc="-1" strike="noStrike">
              <a:latin typeface="Times New Roman"/>
            </a:endParaRPr>
          </a:p>
        </p:txBody>
      </p:sp>
    </p:spTree>
  </p:cSld>
  <p:timing>
    <p:tnLst>
      <p:par>
        <p:cTn id="63" dur="indefinite" restart="never" nodeType="tmRoot">
          <p:childTnLst>
            <p:seq>
              <p:cTn id="64" dur="indefinite" nodeType="mainSeq"/>
              <p:prevCondLst>
                <p:cond delay="0" evt="onPrev">
                  <p:tgtEl>
                    <p:sldTgt/>
                  </p:tgtEl>
                </p:cond>
              </p:prevCondLst>
              <p:nextCondLst>
                <p:cond delay="0"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0" name="TextShape 1"/>
          <p:cNvSpPr txBox="1"/>
          <p:nvPr/>
        </p:nvSpPr>
        <p:spPr>
          <a:xfrm>
            <a:off x="838080" y="365040"/>
            <a:ext cx="10515240" cy="1325160"/>
          </a:xfrm>
          <a:prstGeom prst="rect">
            <a:avLst/>
          </a:prstGeom>
          <a:noFill/>
          <a:ln>
            <a:noFill/>
          </a:ln>
        </p:spPr>
        <p:txBody>
          <a:bodyPr anchor="ctr"/>
          <a:p>
            <a:pPr>
              <a:lnSpc>
                <a:spcPct val="90000"/>
              </a:lnSpc>
            </a:pPr>
            <a:r>
              <a:rPr b="1" lang="en-US" sz="4400" spc="-1" strike="noStrike">
                <a:solidFill>
                  <a:srgbClr val="000000"/>
                </a:solidFill>
                <a:latin typeface="Calibri Light"/>
              </a:rPr>
              <a:t>BAB I - LATAR BELAKANG MASALAH</a:t>
            </a:r>
            <a:endParaRPr b="0" lang="en-US" sz="4400" spc="-1" strike="noStrike">
              <a:solidFill>
                <a:srgbClr val="000000"/>
              </a:solidFill>
              <a:latin typeface="Calibri"/>
            </a:endParaRPr>
          </a:p>
        </p:txBody>
      </p:sp>
      <p:sp>
        <p:nvSpPr>
          <p:cNvPr id="91" name="TextShape 2"/>
          <p:cNvSpPr txBox="1"/>
          <p:nvPr/>
        </p:nvSpPr>
        <p:spPr>
          <a:xfrm>
            <a:off x="838080" y="1825560"/>
            <a:ext cx="10515240" cy="4350960"/>
          </a:xfrm>
          <a:prstGeom prst="rect">
            <a:avLst/>
          </a:prstGeom>
          <a:noFill/>
          <a:ln>
            <a:noFill/>
          </a:ln>
        </p:spPr>
        <p:txBody>
          <a:bodyPr>
            <a:normAutofit/>
          </a:bodyPr>
          <a:p>
            <a:pPr algn="just">
              <a:lnSpc>
                <a:spcPct val="120000"/>
              </a:lnSpc>
              <a:spcBef>
                <a:spcPts val="1001"/>
              </a:spcBef>
            </a:pPr>
            <a:r>
              <a:rPr b="0" i="1" lang="en-US" sz="1800" spc="-1" strike="noStrike">
                <a:solidFill>
                  <a:srgbClr val="000000"/>
                </a:solidFill>
                <a:latin typeface="Calibri"/>
              </a:rPr>
              <a:t>Preprocessing</a:t>
            </a:r>
            <a:r>
              <a:rPr b="0" lang="en-US" sz="1800" spc="-1" strike="noStrike">
                <a:solidFill>
                  <a:srgbClr val="000000"/>
                </a:solidFill>
                <a:latin typeface="Calibri"/>
              </a:rPr>
              <a:t> yang dilakukan yaitu grayscalling dan menentukan ROI untuk memperkecil penggunaan memori [2]. ROI yang dimaksud berupa jalan dimana mobil akan melaju. ROI yang digunakan, dibuat secara manual berupa citra biner berdasarkan data latih yang digunakan.</a:t>
            </a:r>
            <a:endParaRPr b="0" lang="en-US" sz="1800" spc="-1" strike="noStrike">
              <a:solidFill>
                <a:srgbClr val="000000"/>
              </a:solidFill>
              <a:latin typeface="Calibri"/>
            </a:endParaRPr>
          </a:p>
          <a:p>
            <a:pPr algn="just">
              <a:lnSpc>
                <a:spcPct val="120000"/>
              </a:lnSpc>
              <a:spcBef>
                <a:spcPts val="1001"/>
              </a:spcBef>
            </a:pPr>
            <a:r>
              <a:rPr b="0" lang="en-US" sz="1800" spc="-1" strike="noStrike">
                <a:solidFill>
                  <a:srgbClr val="000000"/>
                </a:solidFill>
                <a:latin typeface="Calibri"/>
              </a:rPr>
              <a:t>Banyak penelitian telah meneliti metode yang akan digunakan untuk deteksi mobil, diantaranya adalah Haar-like, LBP, dan HOG. Metode ini merupakan Feature Based Methods yang direpresentasikan dengan baik untuk ekstraksi ﬁtur. Berdasarkan penelitian yang dilakukan oleh [3], pendekatan berbasis ﬁtur HOG mencapai hasil terbaik sehingga akan digunakan pada penelitian ini. Dengan ﬁtur LBP, ditemukan banyak false positives yang terdeteksi. Fitur seperti Haar berkinerja terburuk, yang mungkin disebabkan oleh keragaman model sehingga mencegah kecocokan yang baik untuk area pola yang jernih dan berbayang [3].</a:t>
            </a:r>
            <a:endParaRPr b="0" lang="en-US" sz="1800" spc="-1" strike="noStrike">
              <a:solidFill>
                <a:srgbClr val="000000"/>
              </a:solidFill>
              <a:latin typeface="Calibri"/>
            </a:endParaRPr>
          </a:p>
          <a:p>
            <a:pPr algn="just">
              <a:lnSpc>
                <a:spcPct val="120000"/>
              </a:lnSpc>
              <a:spcBef>
                <a:spcPts val="1001"/>
              </a:spcBef>
            </a:pPr>
            <a:r>
              <a:rPr b="0" lang="en-US" sz="1800" spc="-1" strike="noStrike">
                <a:solidFill>
                  <a:srgbClr val="000000"/>
                </a:solidFill>
                <a:latin typeface="Calibri"/>
              </a:rPr>
              <a:t>SVM (Support Vector Machine), kNN (k nearest neighborhood), dan RF (Random Forest) merupakan metode klasiﬁkasi yang populer. Ketiga metode ini menghasilkan hasil yang baik, tetapi performa kNN menurun ketika ruang ﬁtur tidak stabil dan RF tidak bekerja baik pada ruang vektor yang rumit. SVM terbukti dapat menangani masalah klasiﬁkasi dengan eﬁsien [4]. Dikarenakan metode SVM memiliki eﬁsiensi yang cukup baik dan cocok dengan metode HOG dengan akurasi sebesar 83% [5], maka ditentukan classiﬁer untuk penelitian ini menggunakan metode SVM.</a:t>
            </a:r>
            <a:endParaRPr b="0" lang="en-US" sz="1800" spc="-1" strike="noStrike">
              <a:solidFill>
                <a:srgbClr val="000000"/>
              </a:solidFill>
              <a:latin typeface="Calibri"/>
            </a:endParaRPr>
          </a:p>
        </p:txBody>
      </p:sp>
      <p:sp>
        <p:nvSpPr>
          <p:cNvPr id="92" name="TextShape 3"/>
          <p:cNvSpPr txBox="1"/>
          <p:nvPr/>
        </p:nvSpPr>
        <p:spPr>
          <a:xfrm>
            <a:off x="8610480" y="6356520"/>
            <a:ext cx="2742840" cy="364680"/>
          </a:xfrm>
          <a:prstGeom prst="rect">
            <a:avLst/>
          </a:prstGeom>
          <a:noFill/>
          <a:ln>
            <a:noFill/>
          </a:ln>
        </p:spPr>
        <p:txBody>
          <a:bodyPr anchor="ctr"/>
          <a:p>
            <a:pPr algn="r">
              <a:lnSpc>
                <a:spcPct val="100000"/>
              </a:lnSpc>
            </a:pPr>
            <a:fld id="{B9DABE09-070C-4FD8-9071-C3F68015119B}" type="slidenum">
              <a:rPr b="0" lang="en-US" sz="1200" spc="-1" strike="noStrike">
                <a:solidFill>
                  <a:srgbClr val="8b8b8b"/>
                </a:solidFill>
                <a:latin typeface="Calibri"/>
              </a:rPr>
              <a:t>1</a:t>
            </a:fld>
            <a:endParaRPr b="0" lang="en-US" sz="1200" spc="-1" strike="noStrike">
              <a:latin typeface="Times New Roman"/>
            </a:endParaRPr>
          </a:p>
        </p:txBody>
      </p:sp>
    </p:spTree>
  </p:cSld>
  <p:timing>
    <p:tnLst>
      <p:par>
        <p:cTn id="7" dur="indefinite" restart="never" nodeType="tmRoot">
          <p:childTnLst>
            <p:seq>
              <p:cTn id="8" dur="indefinite" nodeType="mainSeq"/>
              <p:prevCondLst>
                <p:cond delay="0" evt="onPrev">
                  <p:tgtEl>
                    <p:sldTgt/>
                  </p:tgtEl>
                </p:cond>
              </p:prevCondLst>
              <p:nextCondLst>
                <p:cond delay="0" evt="onNext">
                  <p:tgtEl>
                    <p:sldTgt/>
                  </p:tgtEl>
                </p:cond>
              </p:nextCondLst>
            </p:seq>
          </p:childTnLst>
        </p:cTn>
      </p:par>
    </p:tnLst>
  </p:timing>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8" name="TextShape 1"/>
          <p:cNvSpPr txBox="1"/>
          <p:nvPr/>
        </p:nvSpPr>
        <p:spPr>
          <a:xfrm>
            <a:off x="838080" y="365040"/>
            <a:ext cx="10515240" cy="1325160"/>
          </a:xfrm>
          <a:prstGeom prst="rect">
            <a:avLst/>
          </a:prstGeom>
          <a:noFill/>
          <a:ln>
            <a:noFill/>
          </a:ln>
        </p:spPr>
        <p:txBody>
          <a:bodyPr anchor="ctr"/>
          <a:p>
            <a:pPr>
              <a:lnSpc>
                <a:spcPct val="90000"/>
              </a:lnSpc>
            </a:pPr>
            <a:r>
              <a:rPr b="1" lang="en-US" sz="4400" spc="-1" strike="noStrike">
                <a:solidFill>
                  <a:srgbClr val="000000"/>
                </a:solidFill>
                <a:latin typeface="Calibri Light"/>
              </a:rPr>
              <a:t>BAB II – </a:t>
            </a:r>
            <a:r>
              <a:rPr b="1" i="1" lang="en-US" sz="4400" spc="-1" strike="noStrike">
                <a:solidFill>
                  <a:srgbClr val="000000"/>
                </a:solidFill>
                <a:latin typeface="Calibri Light"/>
              </a:rPr>
              <a:t>Ekstraksi Fitur</a:t>
            </a:r>
            <a:endParaRPr b="0" lang="en-US" sz="4400" spc="-1" strike="noStrike">
              <a:solidFill>
                <a:srgbClr val="000000"/>
              </a:solidFill>
              <a:latin typeface="Calibri"/>
            </a:endParaRPr>
          </a:p>
        </p:txBody>
      </p:sp>
      <p:sp>
        <p:nvSpPr>
          <p:cNvPr id="219" name="TextShape 2"/>
          <p:cNvSpPr txBox="1"/>
          <p:nvPr/>
        </p:nvSpPr>
        <p:spPr>
          <a:xfrm>
            <a:off x="838080" y="1825560"/>
            <a:ext cx="10515240" cy="4350960"/>
          </a:xfrm>
          <a:prstGeom prst="rect">
            <a:avLst/>
          </a:prstGeom>
          <a:noFill/>
          <a:ln>
            <a:noFill/>
          </a:ln>
        </p:spPr>
        <p:txBody>
          <a:bodyPr>
            <a:normAutofit/>
          </a:bodyPr>
          <a:p>
            <a:pPr algn="just">
              <a:lnSpc>
                <a:spcPct val="120000"/>
              </a:lnSpc>
              <a:spcBef>
                <a:spcPts val="1001"/>
              </a:spcBef>
            </a:pPr>
            <a:r>
              <a:rPr b="0" lang="en-US" sz="2800" spc="-1" strike="noStrike">
                <a:solidFill>
                  <a:srgbClr val="000000"/>
                </a:solidFill>
                <a:latin typeface="Calibri"/>
              </a:rPr>
              <a:t>Pada ekstraksi ﬁtur tekstur, ﬁtur pembeda adalah tekstur yang merupakan karakteristik penentu pada citra. Teknik statistik yang terkenal untuk ekstraksi ﬁtur adalah matriks gray level co-occurrence. Teknik tersebut dilakukan dengan melakukan pemindaian untuk mencari jejak derajat keabuan setiap dua buah piksel yang dipisahkan dengan jarak d dan sudut θ yang tetap. Biasanya sudut yang digunakan adalah 0, 45, 90, dan 135. Sedangkan pada ekstraksi ﬁtur warna, ciri pembeda adalah warna. Biasanya ekstraksi ﬁtur ini digunakan pada citra berwarna yang memiliki komposisi warna RGB (</a:t>
            </a:r>
            <a:r>
              <a:rPr b="0" i="1" lang="en-US" sz="2800" spc="-1" strike="noStrike">
                <a:solidFill>
                  <a:srgbClr val="000000"/>
                </a:solidFill>
                <a:latin typeface="Calibri"/>
              </a:rPr>
              <a:t>red, green, blue</a:t>
            </a:r>
            <a:r>
              <a:rPr b="0" lang="en-US" sz="2800" spc="-1" strike="noStrike">
                <a:solidFill>
                  <a:srgbClr val="000000"/>
                </a:solidFill>
                <a:latin typeface="Calibri"/>
              </a:rPr>
              <a:t>).</a:t>
            </a:r>
            <a:endParaRPr b="0" lang="en-US" sz="2800" spc="-1" strike="noStrike">
              <a:solidFill>
                <a:srgbClr val="000000"/>
              </a:solidFill>
              <a:latin typeface="Calibri"/>
            </a:endParaRPr>
          </a:p>
        </p:txBody>
      </p:sp>
      <p:sp>
        <p:nvSpPr>
          <p:cNvPr id="220" name="TextShape 3"/>
          <p:cNvSpPr txBox="1"/>
          <p:nvPr/>
        </p:nvSpPr>
        <p:spPr>
          <a:xfrm>
            <a:off x="8610480" y="6356520"/>
            <a:ext cx="2742840" cy="364680"/>
          </a:xfrm>
          <a:prstGeom prst="rect">
            <a:avLst/>
          </a:prstGeom>
          <a:noFill/>
          <a:ln>
            <a:noFill/>
          </a:ln>
        </p:spPr>
        <p:txBody>
          <a:bodyPr anchor="ctr"/>
          <a:p>
            <a:pPr algn="r">
              <a:lnSpc>
                <a:spcPct val="100000"/>
              </a:lnSpc>
            </a:pPr>
            <a:fld id="{4706865B-6AF7-4F14-9C73-31A3D48E3404}" type="slidenum">
              <a:rPr b="0" lang="en-US" sz="1200" spc="-1" strike="noStrike">
                <a:solidFill>
                  <a:srgbClr val="8b8b8b"/>
                </a:solidFill>
                <a:latin typeface="Calibri"/>
              </a:rPr>
              <a:t>1</a:t>
            </a:fld>
            <a:endParaRPr b="0" lang="en-US" sz="1200" spc="-1" strike="noStrike">
              <a:latin typeface="Times New Roman"/>
            </a:endParaRPr>
          </a:p>
        </p:txBody>
      </p:sp>
    </p:spTree>
  </p:cSld>
  <p:timing>
    <p:tnLst>
      <p:par>
        <p:cTn id="65" dur="indefinite" restart="never" nodeType="tmRoot">
          <p:childTnLst>
            <p:seq>
              <p:cTn id="66" dur="indefinite" nodeType="mainSeq"/>
              <p:prevCondLst>
                <p:cond delay="0" evt="onPrev">
                  <p:tgtEl>
                    <p:sldTgt/>
                  </p:tgtEl>
                </p:cond>
              </p:prevCondLst>
              <p:nextCondLst>
                <p:cond delay="0" evt="onNext">
                  <p:tgtEl>
                    <p:sldTgt/>
                  </p:tgtEl>
                </p:cond>
              </p:nextCondLst>
            </p:seq>
          </p:childTnLst>
        </p:cTn>
      </p:par>
    </p:tnLst>
  </p:timing>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1" name="TextShape 1"/>
          <p:cNvSpPr txBox="1"/>
          <p:nvPr/>
        </p:nvSpPr>
        <p:spPr>
          <a:xfrm>
            <a:off x="838080" y="365040"/>
            <a:ext cx="10515240" cy="1325160"/>
          </a:xfrm>
          <a:prstGeom prst="rect">
            <a:avLst/>
          </a:prstGeom>
          <a:noFill/>
          <a:ln>
            <a:noFill/>
          </a:ln>
        </p:spPr>
        <p:txBody>
          <a:bodyPr anchor="ctr"/>
          <a:p>
            <a:pPr>
              <a:lnSpc>
                <a:spcPct val="90000"/>
              </a:lnSpc>
            </a:pPr>
            <a:r>
              <a:rPr b="1" lang="en-US" sz="4400" spc="-1" strike="noStrike">
                <a:solidFill>
                  <a:srgbClr val="000000"/>
                </a:solidFill>
                <a:latin typeface="Calibri Light"/>
              </a:rPr>
              <a:t>BAB II – </a:t>
            </a:r>
            <a:r>
              <a:rPr b="1" i="1" lang="en-US" sz="4400" spc="-1" strike="noStrike">
                <a:solidFill>
                  <a:srgbClr val="000000"/>
                </a:solidFill>
                <a:latin typeface="Calibri Light"/>
              </a:rPr>
              <a:t>Histogram of Oriented Gradients</a:t>
            </a:r>
            <a:endParaRPr b="0" lang="en-US" sz="4400" spc="-1" strike="noStrike">
              <a:solidFill>
                <a:srgbClr val="000000"/>
              </a:solidFill>
              <a:latin typeface="Calibri"/>
            </a:endParaRPr>
          </a:p>
        </p:txBody>
      </p:sp>
      <p:sp>
        <p:nvSpPr>
          <p:cNvPr id="222" name="TextShape 2"/>
          <p:cNvSpPr txBox="1"/>
          <p:nvPr/>
        </p:nvSpPr>
        <p:spPr>
          <a:xfrm>
            <a:off x="838080" y="1825560"/>
            <a:ext cx="10515240" cy="4350960"/>
          </a:xfrm>
          <a:prstGeom prst="rect">
            <a:avLst/>
          </a:prstGeom>
          <a:noFill/>
          <a:ln>
            <a:noFill/>
          </a:ln>
        </p:spPr>
        <p:txBody>
          <a:bodyPr>
            <a:normAutofit/>
          </a:bodyPr>
          <a:p>
            <a:pPr algn="just">
              <a:lnSpc>
                <a:spcPct val="120000"/>
              </a:lnSpc>
              <a:spcBef>
                <a:spcPts val="1001"/>
              </a:spcBef>
            </a:pPr>
            <a:r>
              <a:rPr b="0" i="1" lang="en-US" sz="2800" spc="-1" strike="noStrike">
                <a:solidFill>
                  <a:srgbClr val="000000"/>
                </a:solidFill>
                <a:latin typeface="Calibri"/>
              </a:rPr>
              <a:t>Histogram of Oriented Gradients</a:t>
            </a:r>
            <a:r>
              <a:rPr b="0" lang="en-US" sz="2800" spc="-1" strike="noStrike">
                <a:solidFill>
                  <a:srgbClr val="000000"/>
                </a:solidFill>
                <a:latin typeface="Calibri"/>
              </a:rPr>
              <a:t> (HOG) merupakan metode ekstraksi ﬁtur bentuk berupa garis dengan memperhatikan distribusi gradien intensitas lokal atau arah tepi. Dalam praktiknya ini dilakukan dengan membagi jendela gambar menjadi wilayah spasial kecil (”sel”). Untuk setiap sel mengumpulkan histogram 1-D lokal dari arah gradien atau orientasi tepi atas piksel sel. Sel dikumpulkan menjadi blok untuk dinormalisasi. Blok deskriptor hasil normalisasi disebut deskriptor HOG [9]. </a:t>
            </a:r>
            <a:endParaRPr b="0" lang="en-US" sz="2800" spc="-1" strike="noStrike">
              <a:solidFill>
                <a:srgbClr val="000000"/>
              </a:solidFill>
              <a:latin typeface="Calibri"/>
            </a:endParaRPr>
          </a:p>
        </p:txBody>
      </p:sp>
      <p:sp>
        <p:nvSpPr>
          <p:cNvPr id="223" name="TextShape 3"/>
          <p:cNvSpPr txBox="1"/>
          <p:nvPr/>
        </p:nvSpPr>
        <p:spPr>
          <a:xfrm>
            <a:off x="8610480" y="6356520"/>
            <a:ext cx="2742840" cy="364680"/>
          </a:xfrm>
          <a:prstGeom prst="rect">
            <a:avLst/>
          </a:prstGeom>
          <a:noFill/>
          <a:ln>
            <a:noFill/>
          </a:ln>
        </p:spPr>
        <p:txBody>
          <a:bodyPr anchor="ctr"/>
          <a:p>
            <a:pPr algn="r">
              <a:lnSpc>
                <a:spcPct val="100000"/>
              </a:lnSpc>
            </a:pPr>
            <a:fld id="{CE02BD69-AD17-41C7-AA74-0FAC2AD360F2}" type="slidenum">
              <a:rPr b="0" lang="en-US" sz="1200" spc="-1" strike="noStrike">
                <a:solidFill>
                  <a:srgbClr val="8b8b8b"/>
                </a:solidFill>
                <a:latin typeface="Calibri"/>
              </a:rPr>
              <a:t>1</a:t>
            </a:fld>
            <a:endParaRPr b="0" lang="en-US" sz="1200" spc="-1" strike="noStrike">
              <a:latin typeface="Times New Roman"/>
            </a:endParaRPr>
          </a:p>
        </p:txBody>
      </p:sp>
    </p:spTree>
  </p:cSld>
  <p:timing>
    <p:tnLst>
      <p:par>
        <p:cTn id="67" dur="indefinite" restart="never" nodeType="tmRoot">
          <p:childTnLst>
            <p:seq>
              <p:cTn id="68" dur="indefinite" nodeType="mainSeq"/>
              <p:prevCondLst>
                <p:cond delay="0" evt="onPrev">
                  <p:tgtEl>
                    <p:sldTgt/>
                  </p:tgtEl>
                </p:cond>
              </p:prevCondLst>
              <p:nextCondLst>
                <p:cond delay="0" evt="onNext">
                  <p:tgtEl>
                    <p:sldTgt/>
                  </p:tgtEl>
                </p:cond>
              </p:nextCondLst>
            </p:seq>
          </p:childTnLst>
        </p:cTn>
      </p:par>
    </p:tnLst>
  </p:timing>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4" name="TextShape 1"/>
          <p:cNvSpPr txBox="1"/>
          <p:nvPr/>
        </p:nvSpPr>
        <p:spPr>
          <a:xfrm>
            <a:off x="838080" y="365040"/>
            <a:ext cx="10515240" cy="1325160"/>
          </a:xfrm>
          <a:prstGeom prst="rect">
            <a:avLst/>
          </a:prstGeom>
          <a:noFill/>
          <a:ln>
            <a:noFill/>
          </a:ln>
        </p:spPr>
        <p:txBody>
          <a:bodyPr anchor="ctr"/>
          <a:p>
            <a:pPr>
              <a:lnSpc>
                <a:spcPct val="90000"/>
              </a:lnSpc>
            </a:pPr>
            <a:r>
              <a:rPr b="1" lang="en-US" sz="4400" spc="-1" strike="noStrike">
                <a:solidFill>
                  <a:srgbClr val="000000"/>
                </a:solidFill>
                <a:latin typeface="Calibri Light"/>
              </a:rPr>
              <a:t>BAB II – </a:t>
            </a:r>
            <a:r>
              <a:rPr b="1" i="1" lang="en-US" sz="4400" spc="-1" strike="noStrike">
                <a:solidFill>
                  <a:srgbClr val="000000"/>
                </a:solidFill>
                <a:latin typeface="Calibri Light"/>
              </a:rPr>
              <a:t>Histogram of Oriented Gradients</a:t>
            </a:r>
            <a:endParaRPr b="0" lang="en-US" sz="4400" spc="-1" strike="noStrike">
              <a:solidFill>
                <a:srgbClr val="000000"/>
              </a:solidFill>
              <a:latin typeface="Calibri"/>
            </a:endParaRPr>
          </a:p>
        </p:txBody>
      </p:sp>
      <p:sp>
        <p:nvSpPr>
          <p:cNvPr id="225" name="TextShape 2"/>
          <p:cNvSpPr txBox="1"/>
          <p:nvPr/>
        </p:nvSpPr>
        <p:spPr>
          <a:xfrm>
            <a:off x="838080" y="1825560"/>
            <a:ext cx="10515240" cy="4350960"/>
          </a:xfrm>
          <a:prstGeom prst="rect">
            <a:avLst/>
          </a:prstGeom>
          <a:noFill/>
          <a:ln>
            <a:noFill/>
          </a:ln>
        </p:spPr>
        <p:txBody>
          <a:bodyPr>
            <a:normAutofit/>
          </a:bodyPr>
          <a:p>
            <a:pPr algn="just">
              <a:lnSpc>
                <a:spcPct val="120000"/>
              </a:lnSpc>
              <a:spcBef>
                <a:spcPts val="1001"/>
              </a:spcBef>
            </a:pPr>
            <a:r>
              <a:rPr b="0" lang="en-US" sz="2800" spc="-1" strike="noStrike">
                <a:solidFill>
                  <a:srgbClr val="000000"/>
                </a:solidFill>
                <a:latin typeface="Calibri"/>
              </a:rPr>
              <a:t>Pertama akan dihitung gradien untuk setiap piksel pada citra dari sumbu x dan y dengan menggunakan :</a:t>
            </a:r>
            <a:endParaRPr b="0" lang="en-US" sz="2800" spc="-1" strike="noStrike">
              <a:solidFill>
                <a:srgbClr val="000000"/>
              </a:solidFill>
              <a:latin typeface="Calibri"/>
            </a:endParaRPr>
          </a:p>
        </p:txBody>
      </p:sp>
      <p:sp>
        <p:nvSpPr>
          <p:cNvPr id="226" name="TextShape 3"/>
          <p:cNvSpPr txBox="1"/>
          <p:nvPr/>
        </p:nvSpPr>
        <p:spPr>
          <a:xfrm>
            <a:off x="8610480" y="6356520"/>
            <a:ext cx="2742840" cy="364680"/>
          </a:xfrm>
          <a:prstGeom prst="rect">
            <a:avLst/>
          </a:prstGeom>
          <a:noFill/>
          <a:ln>
            <a:noFill/>
          </a:ln>
        </p:spPr>
        <p:txBody>
          <a:bodyPr anchor="ctr"/>
          <a:p>
            <a:pPr algn="r">
              <a:lnSpc>
                <a:spcPct val="100000"/>
              </a:lnSpc>
            </a:pPr>
            <a:fld id="{0278355E-E4E6-4352-A36E-F83CB514F575}" type="slidenum">
              <a:rPr b="0" lang="en-US" sz="1200" spc="-1" strike="noStrike">
                <a:solidFill>
                  <a:srgbClr val="8b8b8b"/>
                </a:solidFill>
                <a:latin typeface="Calibri"/>
              </a:rPr>
              <a:t>1</a:t>
            </a:fld>
            <a:endParaRPr b="0" lang="en-US" sz="1200" spc="-1" strike="noStrike">
              <a:latin typeface="Times New Roman"/>
            </a:endParaRPr>
          </a:p>
        </p:txBody>
      </p:sp>
      <p:sp>
        <p:nvSpPr>
          <p:cNvPr id="227" name="CustomShape 4"/>
          <p:cNvSpPr/>
          <p:nvPr/>
        </p:nvSpPr>
        <p:spPr>
          <a:xfrm>
            <a:off x="4104000" y="3047040"/>
            <a:ext cx="3983400" cy="943560"/>
          </a:xfrm>
          <a:prstGeom prst="rect">
            <a:avLst/>
          </a:prstGeom>
          <a:noFill/>
          <a:ln>
            <a:noFill/>
          </a:ln>
        </p:spPr>
        <p:style>
          <a:lnRef idx="0"/>
          <a:fillRef idx="0"/>
          <a:effectRef idx="0"/>
          <a:fontRef idx="minor"/>
        </p:style>
        <p:txBody>
          <a:bodyPr lIns="90000" rIns="90000" tIns="45000" bIns="45000"/>
          <a:p>
            <a:pPr>
              <a:lnSpc>
                <a:spcPct val="100000"/>
              </a:lnSpc>
            </a:pPr>
            <a:r>
              <a:rPr b="0" lang="en-US" sz="2800" spc="-1" strike="noStrike">
                <a:solidFill>
                  <a:srgbClr val="000000"/>
                </a:solidFill>
                <a:latin typeface="Calibri"/>
              </a:rPr>
              <a:t>Gx(x,y) = I(x+1,y)−I(x−1,y) </a:t>
            </a:r>
            <a:endParaRPr b="0" lang="en-US" sz="2800" spc="-1" strike="noStrike">
              <a:latin typeface="Arial"/>
            </a:endParaRPr>
          </a:p>
          <a:p>
            <a:pPr>
              <a:lnSpc>
                <a:spcPct val="100000"/>
              </a:lnSpc>
            </a:pPr>
            <a:r>
              <a:rPr b="0" lang="en-US" sz="2800" spc="-1" strike="noStrike">
                <a:solidFill>
                  <a:srgbClr val="000000"/>
                </a:solidFill>
                <a:latin typeface="Calibri"/>
              </a:rPr>
              <a:t>Gy(x,y) = I(x,y+1)−I(x,y−1)</a:t>
            </a:r>
            <a:endParaRPr b="0" lang="en-US" sz="2800" spc="-1" strike="noStrike">
              <a:latin typeface="Arial"/>
            </a:endParaRPr>
          </a:p>
        </p:txBody>
      </p:sp>
      <p:sp>
        <p:nvSpPr>
          <p:cNvPr id="228" name="CustomShape 5"/>
          <p:cNvSpPr/>
          <p:nvPr/>
        </p:nvSpPr>
        <p:spPr>
          <a:xfrm>
            <a:off x="838080" y="4136400"/>
            <a:ext cx="10515240" cy="1553400"/>
          </a:xfrm>
          <a:prstGeom prst="rect">
            <a:avLst/>
          </a:prstGeom>
          <a:noFill/>
          <a:ln>
            <a:noFill/>
          </a:ln>
        </p:spPr>
        <p:style>
          <a:lnRef idx="0"/>
          <a:fillRef idx="0"/>
          <a:effectRef idx="0"/>
          <a:fontRef idx="minor"/>
        </p:style>
        <p:txBody>
          <a:bodyPr lIns="90000" rIns="90000" tIns="45000" bIns="45000"/>
          <a:p>
            <a:pPr>
              <a:lnSpc>
                <a:spcPct val="100000"/>
              </a:lnSpc>
            </a:pPr>
            <a:r>
              <a:rPr b="0" lang="en-US" sz="2400" spc="-1" strike="noStrike">
                <a:solidFill>
                  <a:srgbClr val="000000"/>
                </a:solidFill>
                <a:latin typeface="Calibri"/>
              </a:rPr>
              <a:t>Keterangan: </a:t>
            </a:r>
            <a:endParaRPr b="0" lang="en-US" sz="2400" spc="-1" strike="noStrike">
              <a:latin typeface="Arial"/>
            </a:endParaRPr>
          </a:p>
          <a:p>
            <a:pPr marL="343080" indent="-342720">
              <a:lnSpc>
                <a:spcPct val="100000"/>
              </a:lnSpc>
              <a:buClr>
                <a:srgbClr val="000000"/>
              </a:buClr>
              <a:buFont typeface="Arial"/>
              <a:buChar char="•"/>
            </a:pPr>
            <a:r>
              <a:rPr b="0" lang="en-US" sz="2400" spc="-1" strike="noStrike">
                <a:solidFill>
                  <a:srgbClr val="000000"/>
                </a:solidFill>
                <a:latin typeface="Calibri"/>
              </a:rPr>
              <a:t>Gx(x,y) </a:t>
            </a:r>
            <a:r>
              <a:rPr b="0" lang="en-US" sz="2400" spc="-1" strike="noStrike">
                <a:solidFill>
                  <a:srgbClr val="000000"/>
                </a:solidFill>
                <a:latin typeface="Calibri"/>
              </a:rPr>
              <a:t>	</a:t>
            </a:r>
            <a:r>
              <a:rPr b="0" lang="en-US" sz="2400" spc="-1" strike="noStrike">
                <a:solidFill>
                  <a:srgbClr val="000000"/>
                </a:solidFill>
                <a:latin typeface="Calibri"/>
              </a:rPr>
              <a:t>: gradien sumbu x </a:t>
            </a:r>
            <a:endParaRPr b="0" lang="en-US" sz="2400" spc="-1" strike="noStrike">
              <a:latin typeface="Arial"/>
            </a:endParaRPr>
          </a:p>
          <a:p>
            <a:pPr marL="343080" indent="-342720">
              <a:lnSpc>
                <a:spcPct val="100000"/>
              </a:lnSpc>
              <a:buClr>
                <a:srgbClr val="000000"/>
              </a:buClr>
              <a:buFont typeface="Arial"/>
              <a:buChar char="•"/>
            </a:pPr>
            <a:r>
              <a:rPr b="0" lang="en-US" sz="2400" spc="-1" strike="noStrike">
                <a:solidFill>
                  <a:srgbClr val="000000"/>
                </a:solidFill>
                <a:latin typeface="Calibri"/>
              </a:rPr>
              <a:t>Gy(x,y) </a:t>
            </a:r>
            <a:r>
              <a:rPr b="0" lang="en-US" sz="2400" spc="-1" strike="noStrike">
                <a:solidFill>
                  <a:srgbClr val="000000"/>
                </a:solidFill>
                <a:latin typeface="Calibri"/>
              </a:rPr>
              <a:t>	</a:t>
            </a:r>
            <a:r>
              <a:rPr b="0" lang="en-US" sz="2400" spc="-1" strike="noStrike">
                <a:solidFill>
                  <a:srgbClr val="000000"/>
                </a:solidFill>
                <a:latin typeface="Calibri"/>
              </a:rPr>
              <a:t>: gradien sumbu y </a:t>
            </a:r>
            <a:endParaRPr b="0" lang="en-US" sz="2400" spc="-1" strike="noStrike">
              <a:latin typeface="Arial"/>
            </a:endParaRPr>
          </a:p>
          <a:p>
            <a:pPr marL="343080" indent="-342720">
              <a:lnSpc>
                <a:spcPct val="100000"/>
              </a:lnSpc>
              <a:buClr>
                <a:srgbClr val="000000"/>
              </a:buClr>
              <a:buFont typeface="Arial"/>
              <a:buChar char="•"/>
            </a:pPr>
            <a:r>
              <a:rPr b="0" lang="en-US" sz="2400" spc="-1" strike="noStrike">
                <a:solidFill>
                  <a:srgbClr val="000000"/>
                </a:solidFill>
                <a:latin typeface="Calibri"/>
              </a:rPr>
              <a:t>I(x,y) </a:t>
            </a:r>
            <a:r>
              <a:rPr b="0" lang="en-US" sz="2400" spc="-1" strike="noStrike">
                <a:solidFill>
                  <a:srgbClr val="000000"/>
                </a:solidFill>
                <a:latin typeface="Calibri"/>
              </a:rPr>
              <a:t>	</a:t>
            </a:r>
            <a:r>
              <a:rPr b="0" lang="en-US" sz="2400" spc="-1" strike="noStrike">
                <a:solidFill>
                  <a:srgbClr val="000000"/>
                </a:solidFill>
                <a:latin typeface="Calibri"/>
              </a:rPr>
              <a:t>: nilai piksel citra dari baris x dan dan kolom y</a:t>
            </a:r>
            <a:endParaRPr b="0" lang="en-US" sz="2400" spc="-1" strike="noStrike">
              <a:latin typeface="Arial"/>
            </a:endParaRPr>
          </a:p>
        </p:txBody>
      </p:sp>
    </p:spTree>
  </p:cSld>
  <p:timing>
    <p:tnLst>
      <p:par>
        <p:cTn id="69" dur="indefinite" restart="never" nodeType="tmRoot">
          <p:childTnLst>
            <p:seq>
              <p:cTn id="70" dur="indefinite" nodeType="mainSeq"/>
              <p:prevCondLst>
                <p:cond delay="0" evt="onPrev">
                  <p:tgtEl>
                    <p:sldTgt/>
                  </p:tgtEl>
                </p:cond>
              </p:prevCondLst>
              <p:nextCondLst>
                <p:cond delay="0" evt="onNext">
                  <p:tgtEl>
                    <p:sldTgt/>
                  </p:tgtEl>
                </p:cond>
              </p:nextCondLst>
            </p:seq>
          </p:childTnLst>
        </p:cTn>
      </p:par>
    </p:tnLst>
  </p:timing>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9" name="TextShape 1"/>
          <p:cNvSpPr txBox="1"/>
          <p:nvPr/>
        </p:nvSpPr>
        <p:spPr>
          <a:xfrm>
            <a:off x="838080" y="365040"/>
            <a:ext cx="10515240" cy="1325160"/>
          </a:xfrm>
          <a:prstGeom prst="rect">
            <a:avLst/>
          </a:prstGeom>
          <a:noFill/>
          <a:ln>
            <a:noFill/>
          </a:ln>
        </p:spPr>
        <p:txBody>
          <a:bodyPr anchor="ctr"/>
          <a:p>
            <a:pPr>
              <a:lnSpc>
                <a:spcPct val="90000"/>
              </a:lnSpc>
            </a:pPr>
            <a:r>
              <a:rPr b="1" lang="en-US" sz="4400" spc="-1" strike="noStrike">
                <a:solidFill>
                  <a:srgbClr val="000000"/>
                </a:solidFill>
                <a:latin typeface="Calibri Light"/>
              </a:rPr>
              <a:t>BAB II – </a:t>
            </a:r>
            <a:r>
              <a:rPr b="1" i="1" lang="en-US" sz="4400" spc="-1" strike="noStrike">
                <a:solidFill>
                  <a:srgbClr val="000000"/>
                </a:solidFill>
                <a:latin typeface="Calibri Light"/>
              </a:rPr>
              <a:t>Histogram of Oriented Gradients</a:t>
            </a:r>
            <a:endParaRPr b="0" lang="en-US" sz="4400" spc="-1" strike="noStrike">
              <a:solidFill>
                <a:srgbClr val="000000"/>
              </a:solidFill>
              <a:latin typeface="Calibri"/>
            </a:endParaRPr>
          </a:p>
        </p:txBody>
      </p:sp>
      <p:sp>
        <p:nvSpPr>
          <p:cNvPr id="230" name="TextShape 2"/>
          <p:cNvSpPr txBox="1"/>
          <p:nvPr/>
        </p:nvSpPr>
        <p:spPr>
          <a:xfrm>
            <a:off x="838080" y="1825560"/>
            <a:ext cx="10515240" cy="4350960"/>
          </a:xfrm>
          <a:prstGeom prst="rect">
            <a:avLst/>
          </a:prstGeom>
          <a:noFill/>
          <a:ln>
            <a:noFill/>
          </a:ln>
        </p:spPr>
        <p:txBody>
          <a:bodyPr>
            <a:normAutofit/>
          </a:bodyPr>
          <a:p>
            <a:pPr algn="just">
              <a:lnSpc>
                <a:spcPct val="120000"/>
              </a:lnSpc>
              <a:spcBef>
                <a:spcPts val="1001"/>
              </a:spcBef>
            </a:pPr>
            <a:r>
              <a:rPr b="0" lang="en-US" sz="2800" spc="-1" strike="noStrike">
                <a:solidFill>
                  <a:srgbClr val="000000"/>
                </a:solidFill>
                <a:latin typeface="Calibri"/>
              </a:rPr>
              <a:t>Setelah mendapat gradien dari sumbu x dan y dari setiap piksel, besar nilai dan arah gradien dihitung menggunakan:</a:t>
            </a:r>
            <a:endParaRPr b="0" lang="en-US" sz="2800" spc="-1" strike="noStrike">
              <a:solidFill>
                <a:srgbClr val="000000"/>
              </a:solidFill>
              <a:latin typeface="Calibri"/>
            </a:endParaRPr>
          </a:p>
        </p:txBody>
      </p:sp>
      <p:sp>
        <p:nvSpPr>
          <p:cNvPr id="231" name="TextShape 3"/>
          <p:cNvSpPr txBox="1"/>
          <p:nvPr/>
        </p:nvSpPr>
        <p:spPr>
          <a:xfrm>
            <a:off x="8610480" y="6356520"/>
            <a:ext cx="2742840" cy="364680"/>
          </a:xfrm>
          <a:prstGeom prst="rect">
            <a:avLst/>
          </a:prstGeom>
          <a:noFill/>
          <a:ln>
            <a:noFill/>
          </a:ln>
        </p:spPr>
        <p:txBody>
          <a:bodyPr anchor="ctr"/>
          <a:p>
            <a:pPr algn="r">
              <a:lnSpc>
                <a:spcPct val="100000"/>
              </a:lnSpc>
            </a:pPr>
            <a:fld id="{70B780CC-953A-4F19-A392-50A7EC006FC9}" type="slidenum">
              <a:rPr b="0" lang="en-US" sz="1200" spc="-1" strike="noStrike">
                <a:solidFill>
                  <a:srgbClr val="8b8b8b"/>
                </a:solidFill>
                <a:latin typeface="Calibri"/>
              </a:rPr>
              <a:t>1</a:t>
            </a:fld>
            <a:endParaRPr b="0" lang="en-US" sz="1200" spc="-1" strike="noStrike">
              <a:latin typeface="Times New Roman"/>
            </a:endParaRPr>
          </a:p>
        </p:txBody>
      </p:sp>
      <p:sp>
        <p:nvSpPr>
          <p:cNvPr id="232" name="CustomShape 4"/>
          <p:cNvSpPr/>
          <p:nvPr/>
        </p:nvSpPr>
        <p:spPr>
          <a:xfrm>
            <a:off x="4104000" y="3047040"/>
            <a:ext cx="5116680" cy="1400760"/>
          </a:xfrm>
          <a:prstGeom prst="rect">
            <a:avLst/>
          </a:prstGeom>
          <a:blipFill rotWithShape="0">
            <a:blip r:embed="rId1"/>
            <a:stretch>
              <a:fillRect l="-2375" t="0" r="0" b="-434"/>
            </a:stretch>
          </a:blipFill>
          <a:ln>
            <a:noFill/>
          </a:ln>
        </p:spPr>
        <p:style>
          <a:lnRef idx="0"/>
          <a:fillRef idx="0"/>
          <a:effectRef idx="0"/>
          <a:fontRef idx="minor"/>
        </p:style>
        <p:txBody>
          <a:bodyPr lIns="90000" rIns="90000" tIns="45000" bIns="45000"/>
          <a:p>
            <a:pPr>
              <a:lnSpc>
                <a:spcPct val="100000"/>
              </a:lnSpc>
            </a:pPr>
            <a:r>
              <a:rPr b="0" lang="en-US" sz="1800" spc="-1" strike="noStrike">
                <a:latin typeface="Calibri"/>
              </a:rPr>
              <a:t> </a:t>
            </a:r>
            <a:endParaRPr b="0" lang="en-US" sz="1800" spc="-1" strike="noStrike">
              <a:latin typeface="Arial"/>
            </a:endParaRPr>
          </a:p>
        </p:txBody>
      </p:sp>
      <p:sp>
        <p:nvSpPr>
          <p:cNvPr id="233" name="CustomShape 5"/>
          <p:cNvSpPr/>
          <p:nvPr/>
        </p:nvSpPr>
        <p:spPr>
          <a:xfrm>
            <a:off x="838080" y="4136400"/>
            <a:ext cx="10515240" cy="1370160"/>
          </a:xfrm>
          <a:prstGeom prst="rect">
            <a:avLst/>
          </a:prstGeom>
          <a:noFill/>
          <a:ln>
            <a:noFill/>
          </a:ln>
        </p:spPr>
        <p:style>
          <a:lnRef idx="0"/>
          <a:fillRef idx="0"/>
          <a:effectRef idx="0"/>
          <a:fontRef idx="minor"/>
        </p:style>
        <p:txBody>
          <a:bodyPr lIns="90000" rIns="90000" tIns="45000" bIns="45000"/>
          <a:p>
            <a:pPr>
              <a:lnSpc>
                <a:spcPct val="100000"/>
              </a:lnSpc>
            </a:pPr>
            <a:r>
              <a:rPr b="0" lang="en-US" sz="2800" spc="-1" strike="noStrike">
                <a:solidFill>
                  <a:srgbClr val="000000"/>
                </a:solidFill>
                <a:latin typeface="Calibri"/>
              </a:rPr>
              <a:t>Keterangan:</a:t>
            </a:r>
            <a:endParaRPr b="0" lang="en-US" sz="2800" spc="-1" strike="noStrike">
              <a:latin typeface="Arial"/>
            </a:endParaRPr>
          </a:p>
          <a:p>
            <a:pPr marL="457200" indent="-456840">
              <a:lnSpc>
                <a:spcPct val="100000"/>
              </a:lnSpc>
              <a:buClr>
                <a:srgbClr val="000000"/>
              </a:buClr>
              <a:buFont typeface="Arial"/>
              <a:buChar char="•"/>
            </a:pPr>
            <a:r>
              <a:rPr b="0" lang="en-US" sz="2800" spc="-1" strike="noStrike">
                <a:solidFill>
                  <a:srgbClr val="000000"/>
                </a:solidFill>
                <a:latin typeface="Calibri"/>
              </a:rPr>
              <a:t>G(x,y) </a:t>
            </a:r>
            <a:r>
              <a:rPr b="0" lang="en-US" sz="2800" spc="-1" strike="noStrike">
                <a:solidFill>
                  <a:srgbClr val="000000"/>
                </a:solidFill>
                <a:latin typeface="Calibri"/>
              </a:rPr>
              <a:t>	</a:t>
            </a:r>
            <a:r>
              <a:rPr b="0" lang="en-US" sz="2800" spc="-1" strike="noStrike">
                <a:solidFill>
                  <a:srgbClr val="000000"/>
                </a:solidFill>
                <a:latin typeface="Calibri"/>
              </a:rPr>
              <a:t>: besar nilai gradien sumbu x dan y</a:t>
            </a:r>
            <a:endParaRPr b="0" lang="en-US" sz="2800" spc="-1" strike="noStrike">
              <a:latin typeface="Arial"/>
            </a:endParaRPr>
          </a:p>
          <a:p>
            <a:pPr marL="457200" indent="-456840">
              <a:lnSpc>
                <a:spcPct val="100000"/>
              </a:lnSpc>
              <a:buClr>
                <a:srgbClr val="000000"/>
              </a:buClr>
              <a:buFont typeface="Arial"/>
              <a:buChar char="•"/>
            </a:pPr>
            <a:r>
              <a:rPr b="0" lang="en-US" sz="2800" spc="-1" strike="noStrike">
                <a:solidFill>
                  <a:srgbClr val="000000"/>
                </a:solidFill>
                <a:latin typeface="Calibri"/>
              </a:rPr>
              <a:t>θ(x,y) </a:t>
            </a:r>
            <a:r>
              <a:rPr b="0" lang="en-US" sz="2800" spc="-1" strike="noStrike">
                <a:solidFill>
                  <a:srgbClr val="000000"/>
                </a:solidFill>
                <a:latin typeface="Calibri"/>
              </a:rPr>
              <a:t>	</a:t>
            </a:r>
            <a:r>
              <a:rPr b="0" lang="en-US" sz="2800" spc="-1" strike="noStrike">
                <a:solidFill>
                  <a:srgbClr val="000000"/>
                </a:solidFill>
                <a:latin typeface="Calibri"/>
              </a:rPr>
              <a:t>: arah nilai gradien sumbu x dan y</a:t>
            </a:r>
            <a:endParaRPr b="0" lang="en-US" sz="2800" spc="-1" strike="noStrike">
              <a:latin typeface="Arial"/>
            </a:endParaRPr>
          </a:p>
        </p:txBody>
      </p:sp>
    </p:spTree>
  </p:cSld>
  <p:timing>
    <p:tnLst>
      <p:par>
        <p:cTn id="71" dur="indefinite" restart="never" nodeType="tmRoot">
          <p:childTnLst>
            <p:seq>
              <p:cTn id="72" dur="indefinite" nodeType="mainSeq"/>
              <p:prevCondLst>
                <p:cond delay="0" evt="onPrev">
                  <p:tgtEl>
                    <p:sldTgt/>
                  </p:tgtEl>
                </p:cond>
              </p:prevCondLst>
              <p:nextCondLst>
                <p:cond delay="0" evt="onNext">
                  <p:tgtEl>
                    <p:sldTgt/>
                  </p:tgtEl>
                </p:cond>
              </p:nextCondLst>
            </p:seq>
          </p:childTnLst>
        </p:cTn>
      </p:par>
    </p:tnLst>
  </p:timing>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4" name="TextShape 1"/>
          <p:cNvSpPr txBox="1"/>
          <p:nvPr/>
        </p:nvSpPr>
        <p:spPr>
          <a:xfrm>
            <a:off x="838080" y="365040"/>
            <a:ext cx="10515240" cy="1325160"/>
          </a:xfrm>
          <a:prstGeom prst="rect">
            <a:avLst/>
          </a:prstGeom>
          <a:noFill/>
          <a:ln>
            <a:noFill/>
          </a:ln>
        </p:spPr>
        <p:txBody>
          <a:bodyPr anchor="ctr"/>
          <a:p>
            <a:pPr>
              <a:lnSpc>
                <a:spcPct val="90000"/>
              </a:lnSpc>
            </a:pPr>
            <a:r>
              <a:rPr b="1" lang="en-US" sz="4400" spc="-1" strike="noStrike">
                <a:solidFill>
                  <a:srgbClr val="000000"/>
                </a:solidFill>
                <a:latin typeface="Calibri Light"/>
              </a:rPr>
              <a:t>BAB II – </a:t>
            </a:r>
            <a:r>
              <a:rPr b="1" i="1" lang="en-US" sz="4400" spc="-1" strike="noStrike">
                <a:solidFill>
                  <a:srgbClr val="000000"/>
                </a:solidFill>
                <a:latin typeface="Calibri Light"/>
              </a:rPr>
              <a:t>Histogram of Oriented Gradients</a:t>
            </a:r>
            <a:endParaRPr b="0" lang="en-US" sz="4400" spc="-1" strike="noStrike">
              <a:solidFill>
                <a:srgbClr val="000000"/>
              </a:solidFill>
              <a:latin typeface="Calibri"/>
            </a:endParaRPr>
          </a:p>
        </p:txBody>
      </p:sp>
      <p:sp>
        <p:nvSpPr>
          <p:cNvPr id="235" name="TextShape 2"/>
          <p:cNvSpPr txBox="1"/>
          <p:nvPr/>
        </p:nvSpPr>
        <p:spPr>
          <a:xfrm>
            <a:off x="838080" y="1825560"/>
            <a:ext cx="10515240" cy="4350960"/>
          </a:xfrm>
          <a:prstGeom prst="rect">
            <a:avLst/>
          </a:prstGeom>
          <a:noFill/>
          <a:ln>
            <a:noFill/>
          </a:ln>
        </p:spPr>
        <p:txBody>
          <a:bodyPr>
            <a:normAutofit/>
          </a:bodyPr>
          <a:p>
            <a:pPr algn="just">
              <a:lnSpc>
                <a:spcPct val="90000"/>
              </a:lnSpc>
              <a:spcBef>
                <a:spcPts val="1001"/>
              </a:spcBef>
            </a:pPr>
            <a:r>
              <a:rPr b="0" lang="en-US" sz="2800" spc="-1" strike="noStrike">
                <a:solidFill>
                  <a:srgbClr val="000000"/>
                </a:solidFill>
                <a:latin typeface="Calibri"/>
              </a:rPr>
              <a:t>Setiap piksel pada citra kemudian dibagi ke dalam sel, yang kemudian dihitung persebaran HOGnya menggunakan vote. Pertama, proses vote pada HOG dilakukan dengan membagi jumlah sudut gradien ke dalam jumlah orientation bin untuk menentukan nilai – nilai dari bin. Untuk setiap arah sudut gradien dari setiap piksel dalam sel dimasukkan ke dalam rentang orientation bin yang sudah ditentukan. Besar nilai gradien kemudian dibagi dengan orientation bin yang berhubungan. HOG dibuat untuk setiap sel.</a:t>
            </a:r>
            <a:endParaRPr b="0" lang="en-US" sz="2800" spc="-1" strike="noStrike">
              <a:solidFill>
                <a:srgbClr val="000000"/>
              </a:solidFill>
              <a:latin typeface="Calibri"/>
            </a:endParaRPr>
          </a:p>
        </p:txBody>
      </p:sp>
      <p:sp>
        <p:nvSpPr>
          <p:cNvPr id="236" name="TextShape 3"/>
          <p:cNvSpPr txBox="1"/>
          <p:nvPr/>
        </p:nvSpPr>
        <p:spPr>
          <a:xfrm>
            <a:off x="8610480" y="6356520"/>
            <a:ext cx="2742840" cy="364680"/>
          </a:xfrm>
          <a:prstGeom prst="rect">
            <a:avLst/>
          </a:prstGeom>
          <a:noFill/>
          <a:ln>
            <a:noFill/>
          </a:ln>
        </p:spPr>
        <p:txBody>
          <a:bodyPr anchor="ctr"/>
          <a:p>
            <a:pPr algn="r">
              <a:lnSpc>
                <a:spcPct val="100000"/>
              </a:lnSpc>
            </a:pPr>
            <a:fld id="{283F3F67-E387-4F52-A653-444B17296208}" type="slidenum">
              <a:rPr b="0" lang="en-US" sz="1200" spc="-1" strike="noStrike">
                <a:solidFill>
                  <a:srgbClr val="8b8b8b"/>
                </a:solidFill>
                <a:latin typeface="Calibri"/>
              </a:rPr>
              <a:t>1</a:t>
            </a:fld>
            <a:endParaRPr b="0" lang="en-US" sz="1200" spc="-1" strike="noStrike">
              <a:latin typeface="Times New Roman"/>
            </a:endParaRPr>
          </a:p>
        </p:txBody>
      </p:sp>
    </p:spTree>
  </p:cSld>
  <p:timing>
    <p:tnLst>
      <p:par>
        <p:cTn id="73" dur="indefinite" restart="never" nodeType="tmRoot">
          <p:childTnLst>
            <p:seq>
              <p:cTn id="74" dur="indefinite" nodeType="mainSeq"/>
              <p:prevCondLst>
                <p:cond delay="0" evt="onPrev">
                  <p:tgtEl>
                    <p:sldTgt/>
                  </p:tgtEl>
                </p:cond>
              </p:prevCondLst>
              <p:nextCondLst>
                <p:cond delay="0" evt="onNext">
                  <p:tgtEl>
                    <p:sldTgt/>
                  </p:tgtEl>
                </p:cond>
              </p:nextCondLst>
            </p:seq>
          </p:childTnLst>
        </p:cTn>
      </p:par>
    </p:tnLst>
  </p:timing>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7" name="TextShape 1"/>
          <p:cNvSpPr txBox="1"/>
          <p:nvPr/>
        </p:nvSpPr>
        <p:spPr>
          <a:xfrm>
            <a:off x="838080" y="365040"/>
            <a:ext cx="10515240" cy="1325160"/>
          </a:xfrm>
          <a:prstGeom prst="rect">
            <a:avLst/>
          </a:prstGeom>
          <a:noFill/>
          <a:ln>
            <a:noFill/>
          </a:ln>
        </p:spPr>
        <p:txBody>
          <a:bodyPr anchor="ctr"/>
          <a:p>
            <a:pPr>
              <a:lnSpc>
                <a:spcPct val="90000"/>
              </a:lnSpc>
            </a:pPr>
            <a:r>
              <a:rPr b="1" lang="en-US" sz="4400" spc="-1" strike="noStrike">
                <a:solidFill>
                  <a:srgbClr val="000000"/>
                </a:solidFill>
                <a:latin typeface="Calibri Light"/>
              </a:rPr>
              <a:t>BAB II – </a:t>
            </a:r>
            <a:r>
              <a:rPr b="1" i="1" lang="en-US" sz="4400" spc="-1" strike="noStrike">
                <a:solidFill>
                  <a:srgbClr val="000000"/>
                </a:solidFill>
                <a:latin typeface="Calibri Light"/>
              </a:rPr>
              <a:t>Histogram of Oriented Gradients</a:t>
            </a:r>
            <a:endParaRPr b="0" lang="en-US" sz="4400" spc="-1" strike="noStrike">
              <a:solidFill>
                <a:srgbClr val="000000"/>
              </a:solidFill>
              <a:latin typeface="Calibri"/>
            </a:endParaRPr>
          </a:p>
        </p:txBody>
      </p:sp>
      <p:sp>
        <p:nvSpPr>
          <p:cNvPr id="238" name="TextShape 2"/>
          <p:cNvSpPr txBox="1"/>
          <p:nvPr/>
        </p:nvSpPr>
        <p:spPr>
          <a:xfrm>
            <a:off x="838080" y="1825560"/>
            <a:ext cx="10515240" cy="4350960"/>
          </a:xfrm>
          <a:prstGeom prst="rect">
            <a:avLst/>
          </a:prstGeom>
          <a:noFill/>
          <a:ln>
            <a:noFill/>
          </a:ln>
        </p:spPr>
        <p:txBody>
          <a:bodyPr>
            <a:normAutofit/>
          </a:bodyPr>
          <a:p>
            <a:pPr algn="just">
              <a:lnSpc>
                <a:spcPct val="90000"/>
              </a:lnSpc>
              <a:spcBef>
                <a:spcPts val="1001"/>
              </a:spcBef>
            </a:pPr>
            <a:r>
              <a:rPr b="0" lang="en-US" sz="2800" spc="-1" strike="noStrike">
                <a:solidFill>
                  <a:srgbClr val="000000"/>
                </a:solidFill>
                <a:latin typeface="Calibri"/>
              </a:rPr>
              <a:t>Selanjutnya dilakukan normalisasi terhadap vote pada setiap bin dalam sel. Normalisasi dilakukan dalam 1 blok dengan ukuran m x n sel. Metode untuk normalisasi terdapat sebanyak 4 buah meliputi: L2-Norm, L2-Hys, L1-sqrt, dan L1-norm. Dengan persamaan:</a:t>
            </a:r>
            <a:endParaRPr b="0" lang="en-US" sz="2800" spc="-1" strike="noStrike">
              <a:solidFill>
                <a:srgbClr val="000000"/>
              </a:solidFill>
              <a:latin typeface="Calibri"/>
            </a:endParaRPr>
          </a:p>
        </p:txBody>
      </p:sp>
      <p:sp>
        <p:nvSpPr>
          <p:cNvPr id="239" name="TextShape 3"/>
          <p:cNvSpPr txBox="1"/>
          <p:nvPr/>
        </p:nvSpPr>
        <p:spPr>
          <a:xfrm>
            <a:off x="8610480" y="6356520"/>
            <a:ext cx="2742840" cy="364680"/>
          </a:xfrm>
          <a:prstGeom prst="rect">
            <a:avLst/>
          </a:prstGeom>
          <a:noFill/>
          <a:ln>
            <a:noFill/>
          </a:ln>
        </p:spPr>
        <p:txBody>
          <a:bodyPr anchor="ctr"/>
          <a:p>
            <a:pPr algn="r">
              <a:lnSpc>
                <a:spcPct val="100000"/>
              </a:lnSpc>
            </a:pPr>
            <a:fld id="{EEAC04E2-C7A8-4B12-84CF-175E8CB9F25F}" type="slidenum">
              <a:rPr b="0" lang="en-US" sz="1200" spc="-1" strike="noStrike">
                <a:solidFill>
                  <a:srgbClr val="8b8b8b"/>
                </a:solidFill>
                <a:latin typeface="Calibri"/>
              </a:rPr>
              <a:t>1</a:t>
            </a:fld>
            <a:endParaRPr b="0" lang="en-US" sz="1200" spc="-1" strike="noStrike">
              <a:latin typeface="Times New Roman"/>
            </a:endParaRPr>
          </a:p>
        </p:txBody>
      </p:sp>
      <p:sp>
        <p:nvSpPr>
          <p:cNvPr id="240" name="CustomShape 4"/>
          <p:cNvSpPr/>
          <p:nvPr/>
        </p:nvSpPr>
        <p:spPr>
          <a:xfrm>
            <a:off x="1871640" y="3558240"/>
            <a:ext cx="1664640" cy="1170360"/>
          </a:xfrm>
          <a:prstGeom prst="rect">
            <a:avLst/>
          </a:prstGeom>
          <a:blipFill rotWithShape="0">
            <a:blip r:embed="rId1"/>
            <a:stretch>
              <a:fillRect l="-7317" t="-5178" r="0" b="-494"/>
            </a:stretch>
          </a:blipFill>
          <a:ln>
            <a:noFill/>
          </a:ln>
        </p:spPr>
        <p:style>
          <a:lnRef idx="0"/>
          <a:fillRef idx="0"/>
          <a:effectRef idx="0"/>
          <a:fontRef idx="minor"/>
        </p:style>
        <p:txBody>
          <a:bodyPr lIns="90000" rIns="90000" tIns="45000" bIns="45000"/>
          <a:p>
            <a:pPr>
              <a:lnSpc>
                <a:spcPct val="100000"/>
              </a:lnSpc>
            </a:pPr>
            <a:r>
              <a:rPr b="0" lang="en-US" sz="1800" spc="-1" strike="noStrike">
                <a:latin typeface="Calibri"/>
              </a:rPr>
              <a:t> </a:t>
            </a:r>
            <a:endParaRPr b="0" lang="en-US" sz="1800" spc="-1" strike="noStrike">
              <a:latin typeface="Arial"/>
            </a:endParaRPr>
          </a:p>
        </p:txBody>
      </p:sp>
      <p:sp>
        <p:nvSpPr>
          <p:cNvPr id="241" name="CustomShape 5"/>
          <p:cNvSpPr/>
          <p:nvPr/>
        </p:nvSpPr>
        <p:spPr>
          <a:xfrm>
            <a:off x="5128560" y="3558240"/>
            <a:ext cx="1934280" cy="1399680"/>
          </a:xfrm>
          <a:prstGeom prst="rect">
            <a:avLst/>
          </a:prstGeom>
          <a:blipFill rotWithShape="0">
            <a:blip r:embed="rId2"/>
            <a:stretch>
              <a:fillRect l="-6272" t="-4348" r="0" b="0"/>
            </a:stretch>
          </a:blipFill>
          <a:ln>
            <a:noFill/>
          </a:ln>
        </p:spPr>
        <p:style>
          <a:lnRef idx="0"/>
          <a:fillRef idx="0"/>
          <a:effectRef idx="0"/>
          <a:fontRef idx="minor"/>
        </p:style>
        <p:txBody>
          <a:bodyPr lIns="90000" rIns="90000" tIns="45000" bIns="45000"/>
          <a:p>
            <a:pPr>
              <a:lnSpc>
                <a:spcPct val="100000"/>
              </a:lnSpc>
            </a:pPr>
            <a:r>
              <a:rPr b="0" lang="en-US" sz="1800" spc="-1" strike="noStrike">
                <a:latin typeface="Calibri"/>
              </a:rPr>
              <a:t> </a:t>
            </a:r>
            <a:endParaRPr b="0" lang="en-US" sz="1800" spc="-1" strike="noStrike">
              <a:latin typeface="Arial"/>
            </a:endParaRPr>
          </a:p>
        </p:txBody>
      </p:sp>
      <p:sp>
        <p:nvSpPr>
          <p:cNvPr id="242" name="CustomShape 6"/>
          <p:cNvSpPr/>
          <p:nvPr/>
        </p:nvSpPr>
        <p:spPr>
          <a:xfrm>
            <a:off x="8458560" y="3558240"/>
            <a:ext cx="1861560" cy="1450440"/>
          </a:xfrm>
          <a:prstGeom prst="rect">
            <a:avLst/>
          </a:prstGeom>
          <a:blipFill rotWithShape="0">
            <a:blip r:embed="rId3"/>
            <a:stretch>
              <a:fillRect l="-6884" t="-4191" r="0" b="0"/>
            </a:stretch>
          </a:blipFill>
          <a:ln>
            <a:noFill/>
          </a:ln>
        </p:spPr>
        <p:style>
          <a:lnRef idx="0"/>
          <a:fillRef idx="0"/>
          <a:effectRef idx="0"/>
          <a:fontRef idx="minor"/>
        </p:style>
        <p:txBody>
          <a:bodyPr lIns="90000" rIns="90000" tIns="45000" bIns="45000"/>
          <a:p>
            <a:pPr>
              <a:lnSpc>
                <a:spcPct val="100000"/>
              </a:lnSpc>
            </a:pPr>
            <a:r>
              <a:rPr b="0" lang="en-US" sz="1800" spc="-1" strike="noStrike">
                <a:latin typeface="Calibri"/>
              </a:rPr>
              <a:t> </a:t>
            </a:r>
            <a:endParaRPr b="0" lang="en-US" sz="1800" spc="-1" strike="noStrike">
              <a:latin typeface="Arial"/>
            </a:endParaRPr>
          </a:p>
        </p:txBody>
      </p:sp>
      <p:sp>
        <p:nvSpPr>
          <p:cNvPr id="243" name="CustomShape 7"/>
          <p:cNvSpPr/>
          <p:nvPr/>
        </p:nvSpPr>
        <p:spPr>
          <a:xfrm>
            <a:off x="838080" y="4874760"/>
            <a:ext cx="10515240" cy="1796760"/>
          </a:xfrm>
          <a:prstGeom prst="rect">
            <a:avLst/>
          </a:prstGeom>
          <a:noFill/>
          <a:ln>
            <a:noFill/>
          </a:ln>
        </p:spPr>
        <p:style>
          <a:lnRef idx="0"/>
          <a:fillRef idx="0"/>
          <a:effectRef idx="0"/>
          <a:fontRef idx="minor"/>
        </p:style>
        <p:txBody>
          <a:bodyPr lIns="90000" rIns="90000" tIns="45000" bIns="45000"/>
          <a:p>
            <a:pPr>
              <a:lnSpc>
                <a:spcPct val="100000"/>
              </a:lnSpc>
            </a:pPr>
            <a:r>
              <a:rPr b="0" lang="en-US" sz="2800" spc="-1" strike="noStrike">
                <a:solidFill>
                  <a:srgbClr val="000000"/>
                </a:solidFill>
                <a:latin typeface="Calibri"/>
              </a:rPr>
              <a:t>Keterangan:</a:t>
            </a:r>
            <a:endParaRPr b="0" lang="en-US" sz="2800" spc="-1" strike="noStrike">
              <a:latin typeface="Arial"/>
            </a:endParaRPr>
          </a:p>
          <a:p>
            <a:pPr>
              <a:lnSpc>
                <a:spcPct val="100000"/>
              </a:lnSpc>
            </a:pPr>
            <a:r>
              <a:rPr b="0" lang="en-US" sz="2800" spc="-1" strike="noStrike">
                <a:solidFill>
                  <a:srgbClr val="000000"/>
                </a:solidFill>
                <a:latin typeface="Calibri"/>
              </a:rPr>
              <a:t>v : bobot vektor hasil L1-Norm yang mewakili setiap bin</a:t>
            </a:r>
            <a:endParaRPr b="0" lang="en-US" sz="2800" spc="-1" strike="noStrike">
              <a:latin typeface="Arial"/>
            </a:endParaRPr>
          </a:p>
          <a:p>
            <a:pPr>
              <a:lnSpc>
                <a:spcPct val="100000"/>
              </a:lnSpc>
            </a:pPr>
            <a:r>
              <a:rPr b="0" lang="en-US" sz="2800" spc="-1" strike="noStrike">
                <a:solidFill>
                  <a:srgbClr val="000000"/>
                </a:solidFill>
                <a:latin typeface="Calibri"/>
              </a:rPr>
              <a:t>i : nilai counter i sampai dengan N</a:t>
            </a:r>
            <a:endParaRPr b="0" lang="en-US" sz="2800" spc="-1" strike="noStrike">
              <a:latin typeface="Arial"/>
            </a:endParaRPr>
          </a:p>
          <a:p>
            <a:pPr>
              <a:lnSpc>
                <a:spcPct val="100000"/>
              </a:lnSpc>
            </a:pPr>
            <a:r>
              <a:rPr b="0" lang="en-US" sz="2800" spc="-1" strike="noStrike">
                <a:solidFill>
                  <a:srgbClr val="000000"/>
                </a:solidFill>
                <a:latin typeface="Calibri"/>
              </a:rPr>
              <a:t>N : total nilai bin untuk normalisasi</a:t>
            </a:r>
            <a:endParaRPr b="0" lang="en-US" sz="2800" spc="-1" strike="noStrike">
              <a:latin typeface="Arial"/>
            </a:endParaRPr>
          </a:p>
        </p:txBody>
      </p:sp>
    </p:spTree>
  </p:cSld>
  <p:timing>
    <p:tnLst>
      <p:par>
        <p:cTn id="75" dur="indefinite" restart="never" nodeType="tmRoot">
          <p:childTnLst>
            <p:seq>
              <p:cTn id="76" dur="indefinite" nodeType="mainSeq"/>
              <p:prevCondLst>
                <p:cond delay="0" evt="onPrev">
                  <p:tgtEl>
                    <p:sldTgt/>
                  </p:tgtEl>
                </p:cond>
              </p:prevCondLst>
              <p:nextCondLst>
                <p:cond delay="0" evt="onNext">
                  <p:tgtEl>
                    <p:sldTgt/>
                  </p:tgtEl>
                </p:cond>
              </p:nextCondLst>
            </p:seq>
          </p:childTnLst>
        </p:cTn>
      </p:par>
    </p:tnLst>
  </p:timing>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4" name="TextShape 1"/>
          <p:cNvSpPr txBox="1"/>
          <p:nvPr/>
        </p:nvSpPr>
        <p:spPr>
          <a:xfrm>
            <a:off x="838080" y="365040"/>
            <a:ext cx="10515240" cy="1325160"/>
          </a:xfrm>
          <a:prstGeom prst="rect">
            <a:avLst/>
          </a:prstGeom>
          <a:noFill/>
          <a:ln>
            <a:noFill/>
          </a:ln>
        </p:spPr>
        <p:txBody>
          <a:bodyPr anchor="ctr"/>
          <a:p>
            <a:pPr>
              <a:lnSpc>
                <a:spcPct val="90000"/>
              </a:lnSpc>
            </a:pPr>
            <a:r>
              <a:rPr b="1" lang="en-US" sz="4400" spc="-1" strike="noStrike">
                <a:solidFill>
                  <a:srgbClr val="000000"/>
                </a:solidFill>
                <a:latin typeface="Calibri Light"/>
              </a:rPr>
              <a:t>BAB II – </a:t>
            </a:r>
            <a:r>
              <a:rPr b="1" i="1" lang="en-US" sz="4400" spc="-1" strike="noStrike">
                <a:solidFill>
                  <a:srgbClr val="000000"/>
                </a:solidFill>
                <a:latin typeface="Calibri Light"/>
              </a:rPr>
              <a:t>Histogram of Oriented Gradients</a:t>
            </a:r>
            <a:endParaRPr b="0" lang="en-US" sz="4400" spc="-1" strike="noStrike">
              <a:solidFill>
                <a:srgbClr val="000000"/>
              </a:solidFill>
              <a:latin typeface="Calibri"/>
            </a:endParaRPr>
          </a:p>
        </p:txBody>
      </p:sp>
      <p:sp>
        <p:nvSpPr>
          <p:cNvPr id="245" name="TextShape 2"/>
          <p:cNvSpPr txBox="1"/>
          <p:nvPr/>
        </p:nvSpPr>
        <p:spPr>
          <a:xfrm>
            <a:off x="838080" y="1825560"/>
            <a:ext cx="10515240" cy="4350960"/>
          </a:xfrm>
          <a:prstGeom prst="rect">
            <a:avLst/>
          </a:prstGeom>
          <a:noFill/>
          <a:ln>
            <a:noFill/>
          </a:ln>
        </p:spPr>
        <p:txBody>
          <a:bodyPr>
            <a:normAutofit/>
          </a:bodyPr>
          <a:p>
            <a:pPr algn="just">
              <a:lnSpc>
                <a:spcPct val="90000"/>
              </a:lnSpc>
              <a:spcBef>
                <a:spcPts val="1001"/>
              </a:spcBef>
            </a:pPr>
            <a:r>
              <a:rPr b="0" lang="en-US" sz="2800" spc="-1" strike="noStrike">
                <a:solidFill>
                  <a:srgbClr val="000000"/>
                </a:solidFill>
                <a:latin typeface="Calibri"/>
              </a:rPr>
              <a:t>Untuk algoritme rumus normalisasi L2-Hys merupakan algoritma mengikuti dari L2- Norm, namun dengan membatasi nilai maksimal hasil normalisasi sebesar 0,2.</a:t>
            </a:r>
            <a:endParaRPr b="0" lang="en-US" sz="2800" spc="-1" strike="noStrike">
              <a:solidFill>
                <a:srgbClr val="000000"/>
              </a:solidFill>
              <a:latin typeface="Calibri"/>
            </a:endParaRPr>
          </a:p>
          <a:p>
            <a:pPr algn="just">
              <a:lnSpc>
                <a:spcPct val="90000"/>
              </a:lnSpc>
              <a:spcBef>
                <a:spcPts val="1001"/>
              </a:spcBef>
            </a:pPr>
            <a:r>
              <a:rPr b="0" lang="en-US" sz="2800" spc="-1" strike="noStrike">
                <a:solidFill>
                  <a:srgbClr val="000000"/>
                </a:solidFill>
                <a:latin typeface="Calibri"/>
              </a:rPr>
              <a:t>Proses normalisasi blok dilakukan dengan sliding window yang melakukan proses dengan pergeseran sebesar 1x ukuran sel secara vertikal dan horizontal. Proses ini akan bersifat overlapping untuk beberapa sel yang dinormalisasi sehingga menimbulkan informasi yang redundan, namun akurasi yang dihasilkan justru semakin meningkat [10].</a:t>
            </a:r>
            <a:endParaRPr b="0" lang="en-US" sz="2800" spc="-1" strike="noStrike">
              <a:solidFill>
                <a:srgbClr val="000000"/>
              </a:solidFill>
              <a:latin typeface="Calibri"/>
            </a:endParaRPr>
          </a:p>
        </p:txBody>
      </p:sp>
      <p:sp>
        <p:nvSpPr>
          <p:cNvPr id="246" name="TextShape 3"/>
          <p:cNvSpPr txBox="1"/>
          <p:nvPr/>
        </p:nvSpPr>
        <p:spPr>
          <a:xfrm>
            <a:off x="8610480" y="6356520"/>
            <a:ext cx="2742840" cy="364680"/>
          </a:xfrm>
          <a:prstGeom prst="rect">
            <a:avLst/>
          </a:prstGeom>
          <a:noFill/>
          <a:ln>
            <a:noFill/>
          </a:ln>
        </p:spPr>
        <p:txBody>
          <a:bodyPr anchor="ctr"/>
          <a:p>
            <a:pPr algn="r">
              <a:lnSpc>
                <a:spcPct val="100000"/>
              </a:lnSpc>
            </a:pPr>
            <a:fld id="{E6E5B93B-AE07-40DA-A6C7-7FC6A4AD12BA}" type="slidenum">
              <a:rPr b="0" lang="en-US" sz="1200" spc="-1" strike="noStrike">
                <a:solidFill>
                  <a:srgbClr val="8b8b8b"/>
                </a:solidFill>
                <a:latin typeface="Calibri"/>
              </a:rPr>
              <a:t>1</a:t>
            </a:fld>
            <a:endParaRPr b="0" lang="en-US" sz="1200" spc="-1" strike="noStrike">
              <a:latin typeface="Times New Roman"/>
            </a:endParaRPr>
          </a:p>
        </p:txBody>
      </p:sp>
    </p:spTree>
  </p:cSld>
  <p:timing>
    <p:tnLst>
      <p:par>
        <p:cTn id="77" dur="indefinite" restart="never" nodeType="tmRoot">
          <p:childTnLst>
            <p:seq>
              <p:cTn id="78" dur="indefinite" nodeType="mainSeq"/>
              <p:prevCondLst>
                <p:cond delay="0" evt="onPrev">
                  <p:tgtEl>
                    <p:sldTgt/>
                  </p:tgtEl>
                </p:cond>
              </p:prevCondLst>
              <p:nextCondLst>
                <p:cond delay="0" evt="onNext">
                  <p:tgtEl>
                    <p:sldTgt/>
                  </p:tgtEl>
                </p:cond>
              </p:nextCondLst>
            </p:seq>
          </p:childTnLst>
        </p:cTn>
      </p:par>
    </p:tnLst>
  </p:timing>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7" name="TextShape 1"/>
          <p:cNvSpPr txBox="1"/>
          <p:nvPr/>
        </p:nvSpPr>
        <p:spPr>
          <a:xfrm>
            <a:off x="838080" y="365040"/>
            <a:ext cx="10515240" cy="1325160"/>
          </a:xfrm>
          <a:prstGeom prst="rect">
            <a:avLst/>
          </a:prstGeom>
          <a:noFill/>
          <a:ln>
            <a:noFill/>
          </a:ln>
        </p:spPr>
        <p:txBody>
          <a:bodyPr anchor="ctr"/>
          <a:p>
            <a:pPr>
              <a:lnSpc>
                <a:spcPct val="90000"/>
              </a:lnSpc>
            </a:pPr>
            <a:r>
              <a:rPr b="1" lang="en-US" sz="4400" spc="-1" strike="noStrike">
                <a:solidFill>
                  <a:srgbClr val="000000"/>
                </a:solidFill>
                <a:latin typeface="Calibri Light"/>
              </a:rPr>
              <a:t>BAB II – Klasifikasi</a:t>
            </a:r>
            <a:endParaRPr b="0" lang="en-US" sz="4400" spc="-1" strike="noStrike">
              <a:solidFill>
                <a:srgbClr val="000000"/>
              </a:solidFill>
              <a:latin typeface="Calibri"/>
            </a:endParaRPr>
          </a:p>
        </p:txBody>
      </p:sp>
      <p:sp>
        <p:nvSpPr>
          <p:cNvPr id="248" name="TextShape 2"/>
          <p:cNvSpPr txBox="1"/>
          <p:nvPr/>
        </p:nvSpPr>
        <p:spPr>
          <a:xfrm>
            <a:off x="838080" y="1825560"/>
            <a:ext cx="10515240" cy="4350960"/>
          </a:xfrm>
          <a:prstGeom prst="rect">
            <a:avLst/>
          </a:prstGeom>
          <a:noFill/>
          <a:ln>
            <a:noFill/>
          </a:ln>
        </p:spPr>
        <p:txBody>
          <a:bodyPr>
            <a:normAutofit/>
          </a:bodyPr>
          <a:p>
            <a:pPr algn="just">
              <a:lnSpc>
                <a:spcPct val="90000"/>
              </a:lnSpc>
              <a:spcBef>
                <a:spcPts val="1001"/>
              </a:spcBef>
            </a:pPr>
            <a:r>
              <a:rPr b="0" lang="en-US" sz="2800" spc="-1" strike="noStrike">
                <a:solidFill>
                  <a:srgbClr val="000000"/>
                </a:solidFill>
                <a:latin typeface="Calibri"/>
              </a:rPr>
              <a:t>Klasifikasi adalah sebuah proses untuk menemukan sebuah model yang menjelaskan dan membedakan konsep atau kelas data dengan tujuan memperkirakan kelas dari suatu objek yang kelasnya tidak diketahui. </a:t>
            </a:r>
            <a:endParaRPr b="0" lang="en-US" sz="2800" spc="-1" strike="noStrike">
              <a:solidFill>
                <a:srgbClr val="000000"/>
              </a:solidFill>
              <a:latin typeface="Calibri"/>
            </a:endParaRPr>
          </a:p>
        </p:txBody>
      </p:sp>
      <p:sp>
        <p:nvSpPr>
          <p:cNvPr id="249" name="TextShape 3"/>
          <p:cNvSpPr txBox="1"/>
          <p:nvPr/>
        </p:nvSpPr>
        <p:spPr>
          <a:xfrm>
            <a:off x="8610480" y="6356520"/>
            <a:ext cx="2742840" cy="364680"/>
          </a:xfrm>
          <a:prstGeom prst="rect">
            <a:avLst/>
          </a:prstGeom>
          <a:noFill/>
          <a:ln>
            <a:noFill/>
          </a:ln>
        </p:spPr>
        <p:txBody>
          <a:bodyPr anchor="ctr"/>
          <a:p>
            <a:pPr algn="r">
              <a:lnSpc>
                <a:spcPct val="100000"/>
              </a:lnSpc>
            </a:pPr>
            <a:fld id="{58DA68DA-0301-43CA-8324-A729A7DAD25B}" type="slidenum">
              <a:rPr b="0" lang="en-US" sz="1200" spc="-1" strike="noStrike">
                <a:solidFill>
                  <a:srgbClr val="8b8b8b"/>
                </a:solidFill>
                <a:latin typeface="Calibri"/>
              </a:rPr>
              <a:t>1</a:t>
            </a:fld>
            <a:endParaRPr b="0" lang="en-US" sz="1200" spc="-1" strike="noStrike">
              <a:latin typeface="Times New Roman"/>
            </a:endParaRPr>
          </a:p>
        </p:txBody>
      </p:sp>
    </p:spTree>
  </p:cSld>
  <p:timing>
    <p:tnLst>
      <p:par>
        <p:cTn id="79" dur="indefinite" restart="never" nodeType="tmRoot">
          <p:childTnLst>
            <p:seq>
              <p:cTn id="80" dur="indefinite" nodeType="mainSeq"/>
              <p:prevCondLst>
                <p:cond delay="0" evt="onPrev">
                  <p:tgtEl>
                    <p:sldTgt/>
                  </p:tgtEl>
                </p:cond>
              </p:prevCondLst>
              <p:nextCondLst>
                <p:cond delay="0" evt="onNext">
                  <p:tgtEl>
                    <p:sldTgt/>
                  </p:tgtEl>
                </p:cond>
              </p:nextCondLst>
            </p:seq>
          </p:childTnLst>
        </p:cTn>
      </p:par>
    </p:tnLst>
  </p:timing>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0" name="TextShape 1"/>
          <p:cNvSpPr txBox="1"/>
          <p:nvPr/>
        </p:nvSpPr>
        <p:spPr>
          <a:xfrm>
            <a:off x="838080" y="365040"/>
            <a:ext cx="10515240" cy="1325160"/>
          </a:xfrm>
          <a:prstGeom prst="rect">
            <a:avLst/>
          </a:prstGeom>
          <a:noFill/>
          <a:ln>
            <a:noFill/>
          </a:ln>
        </p:spPr>
        <p:txBody>
          <a:bodyPr anchor="ctr"/>
          <a:p>
            <a:pPr>
              <a:lnSpc>
                <a:spcPct val="90000"/>
              </a:lnSpc>
            </a:pPr>
            <a:r>
              <a:rPr b="1" lang="en-US" sz="4400" spc="-1" strike="noStrike">
                <a:solidFill>
                  <a:srgbClr val="000000"/>
                </a:solidFill>
                <a:latin typeface="Calibri Light"/>
              </a:rPr>
              <a:t>BAB II – </a:t>
            </a:r>
            <a:r>
              <a:rPr b="1" i="1" lang="en-US" sz="4400" spc="-1" strike="noStrike">
                <a:solidFill>
                  <a:srgbClr val="000000"/>
                </a:solidFill>
                <a:latin typeface="Calibri Light"/>
              </a:rPr>
              <a:t>Support Vector Machine</a:t>
            </a:r>
            <a:endParaRPr b="0" lang="en-US" sz="4400" spc="-1" strike="noStrike">
              <a:solidFill>
                <a:srgbClr val="000000"/>
              </a:solidFill>
              <a:latin typeface="Calibri"/>
            </a:endParaRPr>
          </a:p>
        </p:txBody>
      </p:sp>
      <p:sp>
        <p:nvSpPr>
          <p:cNvPr id="251" name="TextShape 2"/>
          <p:cNvSpPr txBox="1"/>
          <p:nvPr/>
        </p:nvSpPr>
        <p:spPr>
          <a:xfrm>
            <a:off x="838080" y="1825560"/>
            <a:ext cx="10515240" cy="4350960"/>
          </a:xfrm>
          <a:prstGeom prst="rect">
            <a:avLst/>
          </a:prstGeom>
          <a:noFill/>
          <a:ln>
            <a:noFill/>
          </a:ln>
        </p:spPr>
        <p:txBody>
          <a:bodyPr>
            <a:normAutofit/>
          </a:bodyPr>
          <a:p>
            <a:pPr algn="just">
              <a:lnSpc>
                <a:spcPct val="90000"/>
              </a:lnSpc>
              <a:spcBef>
                <a:spcPts val="1001"/>
              </a:spcBef>
            </a:pPr>
            <a:r>
              <a:rPr b="0" lang="en-US" sz="2800" spc="-1" strike="noStrike">
                <a:solidFill>
                  <a:srgbClr val="000000"/>
                </a:solidFill>
                <a:latin typeface="Calibri"/>
              </a:rPr>
              <a:t>Support Vector Machines (SVM) merupakan metode klasifikasi. SVM mengelompokkan fitur menjadi beberapa kelas menggunakan hyperplane pada suatu ruang yang disebut feature space.</a:t>
            </a:r>
            <a:endParaRPr b="0" lang="en-US" sz="2800" spc="-1" strike="noStrike">
              <a:solidFill>
                <a:srgbClr val="000000"/>
              </a:solidFill>
              <a:latin typeface="Calibri"/>
            </a:endParaRPr>
          </a:p>
          <a:p>
            <a:pPr algn="just">
              <a:lnSpc>
                <a:spcPct val="90000"/>
              </a:lnSpc>
              <a:spcBef>
                <a:spcPts val="1001"/>
              </a:spcBef>
            </a:pPr>
            <a:endParaRPr b="0" lang="en-US" sz="2800" spc="-1" strike="noStrike">
              <a:solidFill>
                <a:srgbClr val="000000"/>
              </a:solidFill>
              <a:latin typeface="Calibri"/>
            </a:endParaRPr>
          </a:p>
          <a:p>
            <a:pPr algn="just">
              <a:lnSpc>
                <a:spcPct val="90000"/>
              </a:lnSpc>
              <a:spcBef>
                <a:spcPts val="1001"/>
              </a:spcBef>
            </a:pPr>
            <a:endParaRPr b="0" lang="en-US" sz="2800" spc="-1" strike="noStrike">
              <a:solidFill>
                <a:srgbClr val="000000"/>
              </a:solidFill>
              <a:latin typeface="Calibri"/>
            </a:endParaRPr>
          </a:p>
        </p:txBody>
      </p:sp>
      <p:sp>
        <p:nvSpPr>
          <p:cNvPr id="252" name="TextShape 3"/>
          <p:cNvSpPr txBox="1"/>
          <p:nvPr/>
        </p:nvSpPr>
        <p:spPr>
          <a:xfrm>
            <a:off x="8610480" y="6356520"/>
            <a:ext cx="2742840" cy="364680"/>
          </a:xfrm>
          <a:prstGeom prst="rect">
            <a:avLst/>
          </a:prstGeom>
          <a:noFill/>
          <a:ln>
            <a:noFill/>
          </a:ln>
        </p:spPr>
        <p:txBody>
          <a:bodyPr anchor="ctr"/>
          <a:p>
            <a:pPr algn="r">
              <a:lnSpc>
                <a:spcPct val="100000"/>
              </a:lnSpc>
            </a:pPr>
            <a:fld id="{BE7D4AAF-3E7E-41D9-BB3F-4B8AEF4FD051}" type="slidenum">
              <a:rPr b="0" lang="en-US" sz="1200" spc="-1" strike="noStrike">
                <a:solidFill>
                  <a:srgbClr val="8b8b8b"/>
                </a:solidFill>
                <a:latin typeface="Calibri"/>
              </a:rPr>
              <a:t>1</a:t>
            </a:fld>
            <a:endParaRPr b="0" lang="en-US" sz="1200" spc="-1" strike="noStrike">
              <a:latin typeface="Times New Roman"/>
            </a:endParaRPr>
          </a:p>
        </p:txBody>
      </p:sp>
      <p:pic>
        <p:nvPicPr>
          <p:cNvPr id="253" name="Picture 5" descr=""/>
          <p:cNvPicPr/>
          <p:nvPr/>
        </p:nvPicPr>
        <p:blipFill>
          <a:blip r:embed="rId1"/>
          <a:stretch/>
        </p:blipFill>
        <p:spPr>
          <a:xfrm>
            <a:off x="838080" y="3090240"/>
            <a:ext cx="3836160" cy="3086640"/>
          </a:xfrm>
          <a:prstGeom prst="rect">
            <a:avLst/>
          </a:prstGeom>
          <a:ln>
            <a:noFill/>
          </a:ln>
        </p:spPr>
      </p:pic>
      <p:sp>
        <p:nvSpPr>
          <p:cNvPr id="254" name="CustomShape 4"/>
          <p:cNvSpPr/>
          <p:nvPr/>
        </p:nvSpPr>
        <p:spPr>
          <a:xfrm>
            <a:off x="5120640" y="3429000"/>
            <a:ext cx="6232680" cy="1796760"/>
          </a:xfrm>
          <a:prstGeom prst="rect">
            <a:avLst/>
          </a:prstGeom>
          <a:noFill/>
          <a:ln>
            <a:noFill/>
          </a:ln>
        </p:spPr>
        <p:style>
          <a:lnRef idx="0"/>
          <a:fillRef idx="0"/>
          <a:effectRef idx="0"/>
          <a:fontRef idx="minor"/>
        </p:style>
        <p:txBody>
          <a:bodyPr lIns="90000" rIns="90000" tIns="45000" bIns="45000"/>
          <a:p>
            <a:pPr algn="just">
              <a:lnSpc>
                <a:spcPct val="100000"/>
              </a:lnSpc>
            </a:pPr>
            <a:r>
              <a:rPr b="0" lang="en-US" sz="2800" spc="-1" strike="noStrike">
                <a:solidFill>
                  <a:srgbClr val="000000"/>
                </a:solidFill>
                <a:latin typeface="Calibri"/>
              </a:rPr>
              <a:t>Berdasarkan contoh pada gambar, hyperplane merupakan sebuah indikator pemisah dimana ditentukan berdasarkan training dengan margin tertinggi [11].</a:t>
            </a:r>
            <a:endParaRPr b="0" lang="en-US" sz="2800" spc="-1" strike="noStrike">
              <a:latin typeface="Arial"/>
            </a:endParaRPr>
          </a:p>
        </p:txBody>
      </p:sp>
    </p:spTree>
  </p:cSld>
  <p:timing>
    <p:tnLst>
      <p:par>
        <p:cTn id="81" dur="indefinite" restart="never" nodeType="tmRoot">
          <p:childTnLst>
            <p:seq>
              <p:cTn id="82" dur="indefinite" nodeType="mainSeq"/>
              <p:prevCondLst>
                <p:cond delay="0" evt="onPrev">
                  <p:tgtEl>
                    <p:sldTgt/>
                  </p:tgtEl>
                </p:cond>
              </p:prevCondLst>
              <p:nextCondLst>
                <p:cond delay="0" evt="onNext">
                  <p:tgtEl>
                    <p:sldTgt/>
                  </p:tgtEl>
                </p:cond>
              </p:nextCondLst>
            </p:seq>
          </p:childTnLst>
        </p:cTn>
      </p:par>
    </p:tnLst>
  </p:timing>
</p:sld>
</file>

<file path=ppt/slides/slide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5" name="TextShape 1"/>
          <p:cNvSpPr txBox="1"/>
          <p:nvPr/>
        </p:nvSpPr>
        <p:spPr>
          <a:xfrm>
            <a:off x="838080" y="365040"/>
            <a:ext cx="10515240" cy="1325160"/>
          </a:xfrm>
          <a:prstGeom prst="rect">
            <a:avLst/>
          </a:prstGeom>
          <a:noFill/>
          <a:ln>
            <a:noFill/>
          </a:ln>
        </p:spPr>
        <p:txBody>
          <a:bodyPr anchor="ctr"/>
          <a:p>
            <a:pPr>
              <a:lnSpc>
                <a:spcPct val="90000"/>
              </a:lnSpc>
            </a:pPr>
            <a:r>
              <a:rPr b="1" lang="en-US" sz="4400" spc="-1" strike="noStrike">
                <a:solidFill>
                  <a:srgbClr val="000000"/>
                </a:solidFill>
                <a:latin typeface="Calibri Light"/>
              </a:rPr>
              <a:t>BAB II – </a:t>
            </a:r>
            <a:r>
              <a:rPr b="1" i="1" lang="en-US" sz="4400" spc="-1" strike="noStrike">
                <a:solidFill>
                  <a:srgbClr val="000000"/>
                </a:solidFill>
                <a:latin typeface="Calibri Light"/>
              </a:rPr>
              <a:t>Support Vector Machine</a:t>
            </a:r>
            <a:endParaRPr b="0" lang="en-US" sz="4400" spc="-1" strike="noStrike">
              <a:solidFill>
                <a:srgbClr val="000000"/>
              </a:solidFill>
              <a:latin typeface="Calibri"/>
            </a:endParaRPr>
          </a:p>
        </p:txBody>
      </p:sp>
      <p:sp>
        <p:nvSpPr>
          <p:cNvPr id="256" name="TextShape 2"/>
          <p:cNvSpPr txBox="1"/>
          <p:nvPr/>
        </p:nvSpPr>
        <p:spPr>
          <a:xfrm>
            <a:off x="838080" y="1825560"/>
            <a:ext cx="10515240" cy="4350960"/>
          </a:xfrm>
          <a:prstGeom prst="rect">
            <a:avLst/>
          </a:prstGeom>
          <a:noFill/>
          <a:ln>
            <a:noFill/>
          </a:ln>
        </p:spPr>
        <p:txBody>
          <a:bodyPr>
            <a:normAutofit/>
          </a:bodyPr>
          <a:p>
            <a:pPr>
              <a:lnSpc>
                <a:spcPct val="90000"/>
              </a:lnSpc>
              <a:spcBef>
                <a:spcPts val="1001"/>
              </a:spcBef>
            </a:pPr>
            <a:r>
              <a:rPr b="0" lang="en-US" sz="2800" spc="-1" strike="noStrike">
                <a:solidFill>
                  <a:srgbClr val="000000"/>
                </a:solidFill>
                <a:latin typeface="Calibri"/>
              </a:rPr>
              <a:t>Hyperplane yang optimal harus memenuhi persamaan berikut:</a:t>
            </a:r>
            <a:endParaRPr b="0" lang="en-US" sz="2800" spc="-1" strike="noStrike">
              <a:solidFill>
                <a:srgbClr val="000000"/>
              </a:solidFill>
              <a:latin typeface="Calibri"/>
            </a:endParaRPr>
          </a:p>
        </p:txBody>
      </p:sp>
      <p:sp>
        <p:nvSpPr>
          <p:cNvPr id="257" name="TextShape 3"/>
          <p:cNvSpPr txBox="1"/>
          <p:nvPr/>
        </p:nvSpPr>
        <p:spPr>
          <a:xfrm>
            <a:off x="8610480" y="6356520"/>
            <a:ext cx="2742840" cy="364680"/>
          </a:xfrm>
          <a:prstGeom prst="rect">
            <a:avLst/>
          </a:prstGeom>
          <a:noFill/>
          <a:ln>
            <a:noFill/>
          </a:ln>
        </p:spPr>
        <p:txBody>
          <a:bodyPr anchor="ctr"/>
          <a:p>
            <a:pPr algn="r">
              <a:lnSpc>
                <a:spcPct val="100000"/>
              </a:lnSpc>
            </a:pPr>
            <a:fld id="{15F117D3-E0C4-46B6-BFE7-FF3BD3E4FBA3}" type="slidenum">
              <a:rPr b="0" lang="en-US" sz="1200" spc="-1" strike="noStrike">
                <a:solidFill>
                  <a:srgbClr val="8b8b8b"/>
                </a:solidFill>
                <a:latin typeface="Calibri"/>
              </a:rPr>
              <a:t>1</a:t>
            </a:fld>
            <a:endParaRPr b="0" lang="en-US" sz="1200" spc="-1" strike="noStrike">
              <a:latin typeface="Times New Roman"/>
            </a:endParaRPr>
          </a:p>
        </p:txBody>
      </p:sp>
      <p:sp>
        <p:nvSpPr>
          <p:cNvPr id="258" name="CustomShape 4"/>
          <p:cNvSpPr/>
          <p:nvPr/>
        </p:nvSpPr>
        <p:spPr>
          <a:xfrm>
            <a:off x="5157360" y="2660400"/>
            <a:ext cx="1877040" cy="522720"/>
          </a:xfrm>
          <a:prstGeom prst="rect">
            <a:avLst/>
          </a:prstGeom>
          <a:blipFill rotWithShape="0">
            <a:blip r:embed="rId1"/>
            <a:stretch>
              <a:fillRect l="0" t="-10422" r="-5506" b="-32516"/>
            </a:stretch>
          </a:blipFill>
          <a:ln>
            <a:noFill/>
          </a:ln>
        </p:spPr>
        <p:style>
          <a:lnRef idx="0"/>
          <a:fillRef idx="0"/>
          <a:effectRef idx="0"/>
          <a:fontRef idx="minor"/>
        </p:style>
        <p:txBody>
          <a:bodyPr lIns="90000" rIns="90000" tIns="45000" bIns="45000"/>
          <a:p>
            <a:pPr>
              <a:lnSpc>
                <a:spcPct val="100000"/>
              </a:lnSpc>
            </a:pPr>
            <a:r>
              <a:rPr b="0" lang="en-US" sz="1800" spc="-1" strike="noStrike">
                <a:latin typeface="Calibri"/>
              </a:rPr>
              <a:t> </a:t>
            </a:r>
            <a:endParaRPr b="0" lang="en-US" sz="1800" spc="-1" strike="noStrike">
              <a:latin typeface="Arial"/>
            </a:endParaRPr>
          </a:p>
        </p:txBody>
      </p:sp>
      <p:sp>
        <p:nvSpPr>
          <p:cNvPr id="259" name="CustomShape 5"/>
          <p:cNvSpPr/>
          <p:nvPr/>
        </p:nvSpPr>
        <p:spPr>
          <a:xfrm>
            <a:off x="838080" y="3674520"/>
            <a:ext cx="6095520" cy="2223360"/>
          </a:xfrm>
          <a:prstGeom prst="rect">
            <a:avLst/>
          </a:prstGeom>
          <a:noFill/>
          <a:ln>
            <a:noFill/>
          </a:ln>
        </p:spPr>
        <p:style>
          <a:lnRef idx="0"/>
          <a:fillRef idx="0"/>
          <a:effectRef idx="0"/>
          <a:fontRef idx="minor"/>
        </p:style>
        <p:txBody>
          <a:bodyPr lIns="90000" rIns="90000" tIns="45000" bIns="45000"/>
          <a:p>
            <a:pPr>
              <a:lnSpc>
                <a:spcPct val="100000"/>
              </a:lnSpc>
            </a:pPr>
            <a:r>
              <a:rPr b="0" lang="en-US" sz="2800" spc="-1" strike="noStrike">
                <a:solidFill>
                  <a:srgbClr val="000000"/>
                </a:solidFill>
                <a:latin typeface="NimbusRomNo9L-Regu"/>
              </a:rPr>
              <a:t>Keterangan:</a:t>
            </a:r>
            <a:endParaRPr b="0" lang="en-US" sz="2800" spc="-1" strike="noStrike">
              <a:latin typeface="Arial"/>
            </a:endParaRPr>
          </a:p>
          <a:p>
            <a:pPr marL="457200" indent="-456840">
              <a:lnSpc>
                <a:spcPct val="100000"/>
              </a:lnSpc>
              <a:buClr>
                <a:srgbClr val="000000"/>
              </a:buClr>
              <a:buFont typeface="Arial"/>
              <a:buChar char="•"/>
            </a:pPr>
            <a:r>
              <a:rPr b="0" lang="en-US" sz="2800" spc="-1" strike="noStrike">
                <a:solidFill>
                  <a:srgbClr val="000000"/>
                </a:solidFill>
                <a:latin typeface="NimbusRomNo9L-ReguItal"/>
              </a:rPr>
              <a:t>w </a:t>
            </a:r>
            <a:r>
              <a:rPr b="0" lang="en-US" sz="2800" spc="-1" strike="noStrike">
                <a:solidFill>
                  <a:srgbClr val="000000"/>
                </a:solidFill>
                <a:latin typeface="NimbusRomNo9L-ReguItal"/>
              </a:rPr>
              <a:t>	</a:t>
            </a:r>
            <a:r>
              <a:rPr b="0" lang="en-US" sz="2800" spc="-1" strike="noStrike">
                <a:solidFill>
                  <a:srgbClr val="000000"/>
                </a:solidFill>
                <a:latin typeface="NimbusRomNo9L-Regu"/>
              </a:rPr>
              <a:t>: vektor berat</a:t>
            </a:r>
            <a:endParaRPr b="0" lang="en-US" sz="2800" spc="-1" strike="noStrike">
              <a:latin typeface="Arial"/>
            </a:endParaRPr>
          </a:p>
          <a:p>
            <a:pPr marL="457200" indent="-456840">
              <a:lnSpc>
                <a:spcPct val="100000"/>
              </a:lnSpc>
              <a:buClr>
                <a:srgbClr val="000000"/>
              </a:buClr>
              <a:buFont typeface="Arial"/>
              <a:buChar char="•"/>
            </a:pPr>
            <a:r>
              <a:rPr b="0" lang="en-US" sz="2800" spc="-1" strike="noStrike">
                <a:solidFill>
                  <a:srgbClr val="000000"/>
                </a:solidFill>
                <a:latin typeface="CMMI10"/>
              </a:rPr>
              <a:t>. </a:t>
            </a:r>
            <a:r>
              <a:rPr b="0" lang="en-US" sz="2800" spc="-1" strike="noStrike">
                <a:solidFill>
                  <a:srgbClr val="000000"/>
                </a:solidFill>
                <a:latin typeface="CMMI10"/>
              </a:rPr>
              <a:t>	</a:t>
            </a:r>
            <a:r>
              <a:rPr b="0" lang="en-US" sz="2800" spc="-1" strike="noStrike">
                <a:solidFill>
                  <a:srgbClr val="000000"/>
                </a:solidFill>
                <a:latin typeface="NimbusRomNo9L-Regu"/>
              </a:rPr>
              <a:t>: perkalian vektor</a:t>
            </a:r>
            <a:endParaRPr b="0" lang="en-US" sz="2800" spc="-1" strike="noStrike">
              <a:latin typeface="Arial"/>
            </a:endParaRPr>
          </a:p>
          <a:p>
            <a:pPr marL="457200" indent="-456840">
              <a:lnSpc>
                <a:spcPct val="100000"/>
              </a:lnSpc>
              <a:buClr>
                <a:srgbClr val="000000"/>
              </a:buClr>
              <a:buFont typeface="Arial"/>
              <a:buChar char="•"/>
            </a:pPr>
            <a:r>
              <a:rPr b="0" lang="en-US" sz="2800" spc="-1" strike="noStrike">
                <a:solidFill>
                  <a:srgbClr val="000000"/>
                </a:solidFill>
                <a:latin typeface="NimbusRomNo9L-ReguItal"/>
              </a:rPr>
              <a:t>x </a:t>
            </a:r>
            <a:r>
              <a:rPr b="0" lang="en-US" sz="2800" spc="-1" strike="noStrike">
                <a:solidFill>
                  <a:srgbClr val="000000"/>
                </a:solidFill>
                <a:latin typeface="NimbusRomNo9L-ReguItal"/>
              </a:rPr>
              <a:t>	</a:t>
            </a:r>
            <a:r>
              <a:rPr b="0" lang="en-US" sz="2800" spc="-1" strike="noStrike">
                <a:solidFill>
                  <a:srgbClr val="000000"/>
                </a:solidFill>
                <a:latin typeface="NimbusRomNo9L-Regu"/>
              </a:rPr>
              <a:t>: vektor input</a:t>
            </a:r>
            <a:endParaRPr b="0" lang="en-US" sz="2800" spc="-1" strike="noStrike">
              <a:latin typeface="Arial"/>
            </a:endParaRPr>
          </a:p>
          <a:p>
            <a:pPr marL="457200" indent="-456840">
              <a:lnSpc>
                <a:spcPct val="100000"/>
              </a:lnSpc>
              <a:buClr>
                <a:srgbClr val="000000"/>
              </a:buClr>
              <a:buFont typeface="Arial"/>
              <a:buChar char="•"/>
            </a:pPr>
            <a:r>
              <a:rPr b="0" lang="en-US" sz="2800" spc="-1" strike="noStrike">
                <a:solidFill>
                  <a:srgbClr val="000000"/>
                </a:solidFill>
                <a:latin typeface="NimbusRomNo9L-ReguItal"/>
              </a:rPr>
              <a:t>b </a:t>
            </a:r>
            <a:r>
              <a:rPr b="0" lang="en-US" sz="2800" spc="-1" strike="noStrike">
                <a:solidFill>
                  <a:srgbClr val="000000"/>
                </a:solidFill>
                <a:latin typeface="NimbusRomNo9L-ReguItal"/>
              </a:rPr>
              <a:t>	</a:t>
            </a:r>
            <a:r>
              <a:rPr b="0" lang="en-US" sz="2800" spc="-1" strike="noStrike">
                <a:solidFill>
                  <a:srgbClr val="000000"/>
                </a:solidFill>
                <a:latin typeface="NimbusRomNo9L-Regu"/>
              </a:rPr>
              <a:t>: nilai bias</a:t>
            </a:r>
            <a:endParaRPr b="0" lang="en-US" sz="2800" spc="-1" strike="noStrike">
              <a:latin typeface="Arial"/>
            </a:endParaRPr>
          </a:p>
        </p:txBody>
      </p:sp>
    </p:spTree>
  </p:cSld>
  <p:timing>
    <p:tnLst>
      <p:par>
        <p:cTn id="83" dur="indefinite" restart="never" nodeType="tmRoot">
          <p:childTnLst>
            <p:seq>
              <p:cTn id="84" dur="indefinite" nodeType="mainSeq"/>
              <p:prevCondLst>
                <p:cond delay="0" evt="onPrev">
                  <p:tgtEl>
                    <p:sldTgt/>
                  </p:tgtEl>
                </p:cond>
              </p:prevCondLst>
              <p:nextCondLst>
                <p:cond delay="0"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3" name="TextShape 1"/>
          <p:cNvSpPr txBox="1"/>
          <p:nvPr/>
        </p:nvSpPr>
        <p:spPr>
          <a:xfrm>
            <a:off x="838080" y="365040"/>
            <a:ext cx="10515240" cy="1325160"/>
          </a:xfrm>
          <a:prstGeom prst="rect">
            <a:avLst/>
          </a:prstGeom>
          <a:noFill/>
          <a:ln>
            <a:noFill/>
          </a:ln>
        </p:spPr>
        <p:txBody>
          <a:bodyPr anchor="ctr"/>
          <a:p>
            <a:pPr>
              <a:lnSpc>
                <a:spcPct val="90000"/>
              </a:lnSpc>
            </a:pPr>
            <a:r>
              <a:rPr b="1" lang="en-US" sz="4400" spc="-1" strike="noStrike">
                <a:solidFill>
                  <a:srgbClr val="000000"/>
                </a:solidFill>
                <a:latin typeface="Calibri Light"/>
              </a:rPr>
              <a:t>BAB I - LATAR BELAKANG MASALAH</a:t>
            </a:r>
            <a:endParaRPr b="0" lang="en-US" sz="4400" spc="-1" strike="noStrike">
              <a:solidFill>
                <a:srgbClr val="000000"/>
              </a:solidFill>
              <a:latin typeface="Calibri"/>
            </a:endParaRPr>
          </a:p>
        </p:txBody>
      </p:sp>
      <p:sp>
        <p:nvSpPr>
          <p:cNvPr id="94" name="TextShape 2"/>
          <p:cNvSpPr txBox="1"/>
          <p:nvPr/>
        </p:nvSpPr>
        <p:spPr>
          <a:xfrm>
            <a:off x="838080" y="1825560"/>
            <a:ext cx="10515240" cy="4350960"/>
          </a:xfrm>
          <a:prstGeom prst="rect">
            <a:avLst/>
          </a:prstGeom>
          <a:noFill/>
          <a:ln>
            <a:noFill/>
          </a:ln>
        </p:spPr>
        <p:txBody>
          <a:bodyPr>
            <a:normAutofit/>
          </a:bodyPr>
          <a:p>
            <a:pPr algn="just">
              <a:lnSpc>
                <a:spcPct val="110000"/>
              </a:lnSpc>
              <a:spcBef>
                <a:spcPts val="1001"/>
              </a:spcBef>
            </a:pPr>
            <a:r>
              <a:rPr b="0" lang="en-US" sz="2800" spc="-1" strike="noStrike">
                <a:solidFill>
                  <a:srgbClr val="000000"/>
                </a:solidFill>
                <a:latin typeface="Calibri"/>
              </a:rPr>
              <a:t>Pada penelitian ini, dataset yang digunakan adalah citra mobil. Dataset yang digunakan terdiri dari 3 jenis data latih yang diambil dari sumber yang berbeda. Penelitian ini menggunakan dataset UIUC Car Image Database, GTI Database, dan KITTI Database. Arah pengambilan kamera untuk dataset dilakukan dari posisi horizontal. Untuk data latih dibagi menjadi 2 jenis yaitu mobil (kondisi utuh, tidak ada bagian mobil yang terpotong) dan bukan mobil (jalanan, motor, rumah, pejalan kaki, dan sebagainya). Kemudian untuk proses pengujian akan dilakukan analisis untuk kasus kondisi mobil dimana ﬁtur yang terdapat pada citra uji tidak utuh. Pada dataset juga terdapat template untuk </a:t>
            </a:r>
            <a:r>
              <a:rPr b="0" i="1" lang="en-US" sz="2800" spc="-1" strike="noStrike">
                <a:solidFill>
                  <a:srgbClr val="000000"/>
                </a:solidFill>
                <a:latin typeface="Calibri"/>
              </a:rPr>
              <a:t>Region of Interest </a:t>
            </a:r>
            <a:r>
              <a:rPr b="0" lang="en-US" sz="2800" spc="-1" strike="noStrike">
                <a:solidFill>
                  <a:srgbClr val="000000"/>
                </a:solidFill>
                <a:latin typeface="Calibri"/>
              </a:rPr>
              <a:t>dimanaberupa citra biner yang berfungsi untuk menandai lokasi dimana mobil akan melaju yang kemudian dimanfaatkan untuk daerah deteksi mobil.</a:t>
            </a:r>
            <a:endParaRPr b="0" lang="en-US" sz="2800" spc="-1" strike="noStrike">
              <a:solidFill>
                <a:srgbClr val="000000"/>
              </a:solidFill>
              <a:latin typeface="Calibri"/>
            </a:endParaRPr>
          </a:p>
        </p:txBody>
      </p:sp>
      <p:sp>
        <p:nvSpPr>
          <p:cNvPr id="95" name="TextShape 3"/>
          <p:cNvSpPr txBox="1"/>
          <p:nvPr/>
        </p:nvSpPr>
        <p:spPr>
          <a:xfrm>
            <a:off x="8610480" y="6356520"/>
            <a:ext cx="2742840" cy="364680"/>
          </a:xfrm>
          <a:prstGeom prst="rect">
            <a:avLst/>
          </a:prstGeom>
          <a:noFill/>
          <a:ln>
            <a:noFill/>
          </a:ln>
        </p:spPr>
        <p:txBody>
          <a:bodyPr anchor="ctr"/>
          <a:p>
            <a:pPr algn="r">
              <a:lnSpc>
                <a:spcPct val="100000"/>
              </a:lnSpc>
            </a:pPr>
            <a:fld id="{304E10E3-E4A1-4044-B935-3440EB215F3C}" type="slidenum">
              <a:rPr b="0" lang="en-US" sz="1200" spc="-1" strike="noStrike">
                <a:solidFill>
                  <a:srgbClr val="8b8b8b"/>
                </a:solidFill>
                <a:latin typeface="Calibri"/>
              </a:rPr>
              <a:t>1</a:t>
            </a:fld>
            <a:endParaRPr b="0" lang="en-US" sz="1200" spc="-1" strike="noStrike">
              <a:latin typeface="Times New Roman"/>
            </a:endParaRPr>
          </a:p>
        </p:txBody>
      </p:sp>
    </p:spTree>
  </p:cSld>
  <p:timing>
    <p:tnLst>
      <p:par>
        <p:cTn id="9" dur="indefinite" restart="never" nodeType="tmRoot">
          <p:childTnLst>
            <p:seq>
              <p:cTn id="10" dur="indefinite" nodeType="mainSeq"/>
              <p:prevCondLst>
                <p:cond delay="0" evt="onPrev">
                  <p:tgtEl>
                    <p:sldTgt/>
                  </p:tgtEl>
                </p:cond>
              </p:prevCondLst>
              <p:nextCondLst>
                <p:cond delay="0" evt="onNext">
                  <p:tgtEl>
                    <p:sldTgt/>
                  </p:tgtEl>
                </p:cond>
              </p:nextCondLst>
            </p:seq>
          </p:childTnLst>
        </p:cTn>
      </p:par>
    </p:tnLst>
  </p:timing>
</p:sld>
</file>

<file path=ppt/slides/slide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0" name="TextShape 1"/>
          <p:cNvSpPr txBox="1"/>
          <p:nvPr/>
        </p:nvSpPr>
        <p:spPr>
          <a:xfrm>
            <a:off x="838080" y="365040"/>
            <a:ext cx="10515240" cy="1325160"/>
          </a:xfrm>
          <a:prstGeom prst="rect">
            <a:avLst/>
          </a:prstGeom>
          <a:noFill/>
          <a:ln>
            <a:noFill/>
          </a:ln>
        </p:spPr>
        <p:txBody>
          <a:bodyPr anchor="ctr"/>
          <a:p>
            <a:pPr>
              <a:lnSpc>
                <a:spcPct val="90000"/>
              </a:lnSpc>
            </a:pPr>
            <a:r>
              <a:rPr b="1" lang="en-US" sz="4400" spc="-1" strike="noStrike">
                <a:solidFill>
                  <a:srgbClr val="000000"/>
                </a:solidFill>
                <a:latin typeface="Calibri Light"/>
              </a:rPr>
              <a:t>BAB II – </a:t>
            </a:r>
            <a:r>
              <a:rPr b="1" i="1" lang="en-US" sz="4400" spc="-1" strike="noStrike">
                <a:solidFill>
                  <a:srgbClr val="000000"/>
                </a:solidFill>
                <a:latin typeface="Calibri Light"/>
              </a:rPr>
              <a:t>Support Vector Machine</a:t>
            </a:r>
            <a:endParaRPr b="0" lang="en-US" sz="4400" spc="-1" strike="noStrike">
              <a:solidFill>
                <a:srgbClr val="000000"/>
              </a:solidFill>
              <a:latin typeface="Calibri"/>
            </a:endParaRPr>
          </a:p>
        </p:txBody>
      </p:sp>
      <p:sp>
        <p:nvSpPr>
          <p:cNvPr id="261" name="TextShape 2"/>
          <p:cNvSpPr txBox="1"/>
          <p:nvPr/>
        </p:nvSpPr>
        <p:spPr>
          <a:xfrm>
            <a:off x="838080" y="1825560"/>
            <a:ext cx="10515240" cy="4350960"/>
          </a:xfrm>
          <a:prstGeom prst="rect">
            <a:avLst/>
          </a:prstGeom>
          <a:noFill/>
          <a:ln>
            <a:noFill/>
          </a:ln>
        </p:spPr>
        <p:txBody>
          <a:bodyPr>
            <a:normAutofit/>
          </a:bodyPr>
          <a:p>
            <a:pPr algn="just">
              <a:lnSpc>
                <a:spcPct val="90000"/>
              </a:lnSpc>
              <a:spcBef>
                <a:spcPts val="1001"/>
              </a:spcBef>
            </a:pPr>
            <a:r>
              <a:rPr b="0" lang="en-US" sz="2800" spc="-1" strike="noStrike">
                <a:solidFill>
                  <a:srgbClr val="000000"/>
                </a:solidFill>
                <a:latin typeface="Calibri"/>
              </a:rPr>
              <a:t>Proses pemetaan dalam SVM menggunakan kernel, dan kernel yang biasanya digunakan adalah RBF (Radiant Basis Function). Berikut rumus kernel RBF:</a:t>
            </a:r>
            <a:endParaRPr b="0" lang="en-US" sz="2800" spc="-1" strike="noStrike">
              <a:solidFill>
                <a:srgbClr val="000000"/>
              </a:solidFill>
              <a:latin typeface="Calibri"/>
            </a:endParaRPr>
          </a:p>
        </p:txBody>
      </p:sp>
      <p:sp>
        <p:nvSpPr>
          <p:cNvPr id="262" name="TextShape 3"/>
          <p:cNvSpPr txBox="1"/>
          <p:nvPr/>
        </p:nvSpPr>
        <p:spPr>
          <a:xfrm>
            <a:off x="8610480" y="6356520"/>
            <a:ext cx="2742840" cy="364680"/>
          </a:xfrm>
          <a:prstGeom prst="rect">
            <a:avLst/>
          </a:prstGeom>
          <a:noFill/>
          <a:ln>
            <a:noFill/>
          </a:ln>
        </p:spPr>
        <p:txBody>
          <a:bodyPr anchor="ctr"/>
          <a:p>
            <a:pPr algn="r">
              <a:lnSpc>
                <a:spcPct val="100000"/>
              </a:lnSpc>
            </a:pPr>
            <a:fld id="{646AF2C6-4F30-4873-9D26-004A7B22882A}" type="slidenum">
              <a:rPr b="0" lang="en-US" sz="1200" spc="-1" strike="noStrike">
                <a:solidFill>
                  <a:srgbClr val="8b8b8b"/>
                </a:solidFill>
                <a:latin typeface="Calibri"/>
              </a:rPr>
              <a:t>1</a:t>
            </a:fld>
            <a:endParaRPr b="0" lang="en-US" sz="1200" spc="-1" strike="noStrike">
              <a:latin typeface="Times New Roman"/>
            </a:endParaRPr>
          </a:p>
        </p:txBody>
      </p:sp>
      <p:sp>
        <p:nvSpPr>
          <p:cNvPr id="263" name="CustomShape 4"/>
          <p:cNvSpPr/>
          <p:nvPr/>
        </p:nvSpPr>
        <p:spPr>
          <a:xfrm>
            <a:off x="4399200" y="2957400"/>
            <a:ext cx="3393000" cy="581760"/>
          </a:xfrm>
          <a:prstGeom prst="rect">
            <a:avLst/>
          </a:prstGeom>
          <a:blipFill rotWithShape="0">
            <a:blip r:embed="rId1"/>
            <a:stretch>
              <a:fillRect l="-3776" t="0" r="0" b="-29156"/>
            </a:stretch>
          </a:blipFill>
          <a:ln>
            <a:noFill/>
          </a:ln>
        </p:spPr>
        <p:style>
          <a:lnRef idx="0"/>
          <a:fillRef idx="0"/>
          <a:effectRef idx="0"/>
          <a:fontRef idx="minor"/>
        </p:style>
        <p:txBody>
          <a:bodyPr lIns="90000" rIns="90000" tIns="45000" bIns="45000"/>
          <a:p>
            <a:pPr>
              <a:lnSpc>
                <a:spcPct val="100000"/>
              </a:lnSpc>
            </a:pPr>
            <a:r>
              <a:rPr b="0" lang="en-US" sz="1800" spc="-1" strike="noStrike">
                <a:latin typeface="Calibri"/>
              </a:rPr>
              <a:t> </a:t>
            </a:r>
            <a:endParaRPr b="0" lang="en-US" sz="1800" spc="-1" strike="noStrike">
              <a:latin typeface="Arial"/>
            </a:endParaRPr>
          </a:p>
        </p:txBody>
      </p:sp>
      <p:sp>
        <p:nvSpPr>
          <p:cNvPr id="264" name="CustomShape 5"/>
          <p:cNvSpPr/>
          <p:nvPr/>
        </p:nvSpPr>
        <p:spPr>
          <a:xfrm>
            <a:off x="838080" y="3674520"/>
            <a:ext cx="6095520" cy="1370160"/>
          </a:xfrm>
          <a:prstGeom prst="rect">
            <a:avLst/>
          </a:prstGeom>
          <a:noFill/>
          <a:ln>
            <a:noFill/>
          </a:ln>
        </p:spPr>
        <p:style>
          <a:lnRef idx="0"/>
          <a:fillRef idx="0"/>
          <a:effectRef idx="0"/>
          <a:fontRef idx="minor"/>
        </p:style>
        <p:txBody>
          <a:bodyPr lIns="90000" rIns="90000" tIns="45000" bIns="45000"/>
          <a:p>
            <a:pPr>
              <a:lnSpc>
                <a:spcPct val="100000"/>
              </a:lnSpc>
            </a:pPr>
            <a:r>
              <a:rPr b="0" lang="en-US" sz="2800" spc="-1" strike="noStrike">
                <a:solidFill>
                  <a:srgbClr val="000000"/>
                </a:solidFill>
                <a:latin typeface="NimbusRomNo9L-Regu"/>
              </a:rPr>
              <a:t>Keterangan:</a:t>
            </a:r>
            <a:endParaRPr b="0" lang="en-US" sz="2800" spc="-1" strike="noStrike">
              <a:latin typeface="Arial"/>
            </a:endParaRPr>
          </a:p>
          <a:p>
            <a:pPr marL="457200" indent="-456840">
              <a:lnSpc>
                <a:spcPct val="100000"/>
              </a:lnSpc>
              <a:buClr>
                <a:srgbClr val="000000"/>
              </a:buClr>
              <a:buFont typeface="Arial"/>
              <a:buChar char="•"/>
            </a:pPr>
            <a:r>
              <a:rPr b="0" lang="en-US" sz="2800" spc="-1" strike="noStrike">
                <a:solidFill>
                  <a:srgbClr val="000000"/>
                </a:solidFill>
                <a:latin typeface="Calibri"/>
              </a:rPr>
              <a:t>X dan z </a:t>
            </a:r>
            <a:r>
              <a:rPr b="0" lang="en-US" sz="2800" spc="-1" strike="noStrike">
                <a:solidFill>
                  <a:srgbClr val="000000"/>
                </a:solidFill>
                <a:latin typeface="Calibri"/>
              </a:rPr>
              <a:t>	</a:t>
            </a:r>
            <a:r>
              <a:rPr b="0" lang="en-US" sz="2800" spc="-1" strike="noStrike">
                <a:solidFill>
                  <a:srgbClr val="000000"/>
                </a:solidFill>
                <a:latin typeface="Calibri"/>
              </a:rPr>
              <a:t>: pasangan dua data training</a:t>
            </a:r>
            <a:endParaRPr b="0" lang="en-US" sz="2800" spc="-1" strike="noStrike">
              <a:latin typeface="Arial"/>
            </a:endParaRPr>
          </a:p>
          <a:p>
            <a:pPr marL="457200" indent="-456840">
              <a:lnSpc>
                <a:spcPct val="100000"/>
              </a:lnSpc>
              <a:buClr>
                <a:srgbClr val="000000"/>
              </a:buClr>
              <a:buFont typeface="Arial"/>
              <a:buChar char="•"/>
            </a:pPr>
            <a:r>
              <a:rPr b="0" lang="en-US" sz="2800" spc="-1" strike="noStrike">
                <a:solidFill>
                  <a:srgbClr val="000000"/>
                </a:solidFill>
                <a:latin typeface="Calibri"/>
              </a:rPr>
              <a:t>s </a:t>
            </a:r>
            <a:r>
              <a:rPr b="0" lang="en-US" sz="2800" spc="-1" strike="noStrike">
                <a:solidFill>
                  <a:srgbClr val="000000"/>
                </a:solidFill>
                <a:latin typeface="Calibri"/>
              </a:rPr>
              <a:t>	</a:t>
            </a:r>
            <a:r>
              <a:rPr b="0" lang="en-US" sz="2800" spc="-1" strike="noStrike">
                <a:solidFill>
                  <a:srgbClr val="000000"/>
                </a:solidFill>
                <a:latin typeface="Calibri"/>
              </a:rPr>
              <a:t>	</a:t>
            </a:r>
            <a:r>
              <a:rPr b="0" lang="en-US" sz="2800" spc="-1" strike="noStrike">
                <a:solidFill>
                  <a:srgbClr val="000000"/>
                </a:solidFill>
                <a:latin typeface="Calibri"/>
              </a:rPr>
              <a:t>: konstanta</a:t>
            </a:r>
            <a:endParaRPr b="0" lang="en-US" sz="2800" spc="-1" strike="noStrike">
              <a:latin typeface="Arial"/>
            </a:endParaRPr>
          </a:p>
        </p:txBody>
      </p:sp>
    </p:spTree>
  </p:cSld>
  <p:timing>
    <p:tnLst>
      <p:par>
        <p:cTn id="85" dur="indefinite" restart="never" nodeType="tmRoot">
          <p:childTnLst>
            <p:seq>
              <p:cTn id="86" dur="indefinite" nodeType="mainSeq"/>
              <p:prevCondLst>
                <p:cond delay="0" evt="onPrev">
                  <p:tgtEl>
                    <p:sldTgt/>
                  </p:tgtEl>
                </p:cond>
              </p:prevCondLst>
              <p:nextCondLst>
                <p:cond delay="0" evt="onNext">
                  <p:tgtEl>
                    <p:sldTgt/>
                  </p:tgtEl>
                </p:cond>
              </p:nextCondLst>
            </p:seq>
          </p:childTnLst>
        </p:cTn>
      </p:par>
    </p:tnLst>
  </p:timing>
</p:sld>
</file>

<file path=ppt/slides/slide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5" name="TextShape 1"/>
          <p:cNvSpPr txBox="1"/>
          <p:nvPr/>
        </p:nvSpPr>
        <p:spPr>
          <a:xfrm>
            <a:off x="838080" y="365040"/>
            <a:ext cx="10515240" cy="1325160"/>
          </a:xfrm>
          <a:prstGeom prst="rect">
            <a:avLst/>
          </a:prstGeom>
          <a:noFill/>
          <a:ln>
            <a:noFill/>
          </a:ln>
        </p:spPr>
        <p:txBody>
          <a:bodyPr anchor="ctr"/>
          <a:p>
            <a:pPr>
              <a:lnSpc>
                <a:spcPct val="90000"/>
              </a:lnSpc>
            </a:pPr>
            <a:r>
              <a:rPr b="1" lang="en-US" sz="4400" spc="-1" strike="noStrike">
                <a:solidFill>
                  <a:srgbClr val="000000"/>
                </a:solidFill>
                <a:latin typeface="Calibri Light"/>
              </a:rPr>
              <a:t>BAB II – </a:t>
            </a:r>
            <a:r>
              <a:rPr b="1" i="1" lang="en-US" sz="4400" spc="-1" strike="noStrike">
                <a:solidFill>
                  <a:srgbClr val="000000"/>
                </a:solidFill>
                <a:latin typeface="Calibri Light"/>
              </a:rPr>
              <a:t>Support Vector Machine</a:t>
            </a:r>
            <a:endParaRPr b="0" lang="en-US" sz="4400" spc="-1" strike="noStrike">
              <a:solidFill>
                <a:srgbClr val="000000"/>
              </a:solidFill>
              <a:latin typeface="Calibri"/>
            </a:endParaRPr>
          </a:p>
        </p:txBody>
      </p:sp>
      <p:sp>
        <p:nvSpPr>
          <p:cNvPr id="266" name="TextShape 2"/>
          <p:cNvSpPr txBox="1"/>
          <p:nvPr/>
        </p:nvSpPr>
        <p:spPr>
          <a:xfrm>
            <a:off x="838080" y="1825560"/>
            <a:ext cx="10515240" cy="4350960"/>
          </a:xfrm>
          <a:prstGeom prst="rect">
            <a:avLst/>
          </a:prstGeom>
          <a:noFill/>
          <a:ln>
            <a:noFill/>
          </a:ln>
        </p:spPr>
        <p:txBody>
          <a:bodyPr>
            <a:normAutofit/>
          </a:bodyPr>
          <a:p>
            <a:pPr algn="just">
              <a:lnSpc>
                <a:spcPct val="90000"/>
              </a:lnSpc>
              <a:spcBef>
                <a:spcPts val="1001"/>
              </a:spcBef>
            </a:pPr>
            <a:r>
              <a:rPr b="0" lang="en-US" sz="2800" spc="-1" strike="noStrike">
                <a:solidFill>
                  <a:srgbClr val="000000"/>
                </a:solidFill>
                <a:latin typeface="Calibri"/>
              </a:rPr>
              <a:t>Proses klasifikasi dilakukan dengan persamaan:</a:t>
            </a:r>
            <a:endParaRPr b="0" lang="en-US" sz="2800" spc="-1" strike="noStrike">
              <a:solidFill>
                <a:srgbClr val="000000"/>
              </a:solidFill>
              <a:latin typeface="Calibri"/>
            </a:endParaRPr>
          </a:p>
        </p:txBody>
      </p:sp>
      <p:sp>
        <p:nvSpPr>
          <p:cNvPr id="267" name="TextShape 3"/>
          <p:cNvSpPr txBox="1"/>
          <p:nvPr/>
        </p:nvSpPr>
        <p:spPr>
          <a:xfrm>
            <a:off x="8610480" y="6356520"/>
            <a:ext cx="2742840" cy="364680"/>
          </a:xfrm>
          <a:prstGeom prst="rect">
            <a:avLst/>
          </a:prstGeom>
          <a:noFill/>
          <a:ln>
            <a:noFill/>
          </a:ln>
        </p:spPr>
        <p:txBody>
          <a:bodyPr anchor="ctr"/>
          <a:p>
            <a:pPr algn="r">
              <a:lnSpc>
                <a:spcPct val="100000"/>
              </a:lnSpc>
            </a:pPr>
            <a:fld id="{FE7CD058-669D-4AA4-B0ED-AA67379C01C6}" type="slidenum">
              <a:rPr b="0" lang="en-US" sz="1200" spc="-1" strike="noStrike">
                <a:solidFill>
                  <a:srgbClr val="8b8b8b"/>
                </a:solidFill>
                <a:latin typeface="Calibri"/>
              </a:rPr>
              <a:t>1</a:t>
            </a:fld>
            <a:endParaRPr b="0" lang="en-US" sz="1200" spc="-1" strike="noStrike">
              <a:latin typeface="Times New Roman"/>
            </a:endParaRPr>
          </a:p>
        </p:txBody>
      </p:sp>
      <p:sp>
        <p:nvSpPr>
          <p:cNvPr id="268" name="CustomShape 4"/>
          <p:cNvSpPr/>
          <p:nvPr/>
        </p:nvSpPr>
        <p:spPr>
          <a:xfrm>
            <a:off x="5949360" y="2487600"/>
            <a:ext cx="289440" cy="516960"/>
          </a:xfrm>
          <a:prstGeom prst="rect">
            <a:avLst/>
          </a:prstGeom>
          <a:noFill/>
          <a:ln>
            <a:noFill/>
          </a:ln>
        </p:spPr>
        <p:style>
          <a:lnRef idx="0"/>
          <a:fillRef idx="0"/>
          <a:effectRef idx="0"/>
          <a:fontRef idx="minor"/>
        </p:style>
      </p:sp>
      <p:sp>
        <p:nvSpPr>
          <p:cNvPr id="269" name="CustomShape 5"/>
          <p:cNvSpPr/>
          <p:nvPr/>
        </p:nvSpPr>
        <p:spPr>
          <a:xfrm>
            <a:off x="3745440" y="2487600"/>
            <a:ext cx="4700880" cy="524160"/>
          </a:xfrm>
          <a:prstGeom prst="rect">
            <a:avLst/>
          </a:prstGeom>
          <a:blipFill rotWithShape="0">
            <a:blip r:embed="rId1"/>
            <a:stretch>
              <a:fillRect l="-2585" t="-10422" r="-1549" b="-32516"/>
            </a:stretch>
          </a:blipFill>
          <a:ln>
            <a:noFill/>
          </a:ln>
        </p:spPr>
        <p:style>
          <a:lnRef idx="0"/>
          <a:fillRef idx="0"/>
          <a:effectRef idx="0"/>
          <a:fontRef idx="minor"/>
        </p:style>
        <p:txBody>
          <a:bodyPr lIns="90000" rIns="90000" tIns="45000" bIns="45000"/>
          <a:p>
            <a:pPr>
              <a:lnSpc>
                <a:spcPct val="100000"/>
              </a:lnSpc>
            </a:pPr>
            <a:r>
              <a:rPr b="0" lang="en-US" sz="1800" spc="-1" strike="noStrike">
                <a:latin typeface="Calibri"/>
              </a:rPr>
              <a:t> </a:t>
            </a:r>
            <a:endParaRPr b="0" lang="en-US" sz="1800" spc="-1" strike="noStrike">
              <a:latin typeface="Arial"/>
            </a:endParaRPr>
          </a:p>
        </p:txBody>
      </p:sp>
      <p:sp>
        <p:nvSpPr>
          <p:cNvPr id="270" name="CustomShape 6"/>
          <p:cNvSpPr/>
          <p:nvPr/>
        </p:nvSpPr>
        <p:spPr>
          <a:xfrm>
            <a:off x="838080" y="3146040"/>
            <a:ext cx="6095520" cy="2246400"/>
          </a:xfrm>
          <a:prstGeom prst="rect">
            <a:avLst/>
          </a:prstGeom>
          <a:blipFill rotWithShape="0">
            <a:blip r:embed="rId2"/>
            <a:stretch>
              <a:fillRect l="-2099" t="-2432" r="0" b="-6770"/>
            </a:stretch>
          </a:blipFill>
          <a:ln>
            <a:noFill/>
          </a:ln>
        </p:spPr>
        <p:style>
          <a:lnRef idx="0"/>
          <a:fillRef idx="0"/>
          <a:effectRef idx="0"/>
          <a:fontRef idx="minor"/>
        </p:style>
        <p:txBody>
          <a:bodyPr lIns="90000" rIns="90000" tIns="45000" bIns="45000"/>
          <a:p>
            <a:pPr>
              <a:lnSpc>
                <a:spcPct val="100000"/>
              </a:lnSpc>
            </a:pPr>
            <a:r>
              <a:rPr b="0" lang="en-US" sz="1800" spc="-1" strike="noStrike">
                <a:latin typeface="Calibri"/>
              </a:rPr>
              <a:t> </a:t>
            </a:r>
            <a:endParaRPr b="0" lang="en-US" sz="1800" spc="-1" strike="noStrike">
              <a:latin typeface="Arial"/>
            </a:endParaRPr>
          </a:p>
        </p:txBody>
      </p:sp>
      <p:sp>
        <p:nvSpPr>
          <p:cNvPr id="271" name="CustomShape 7"/>
          <p:cNvSpPr/>
          <p:nvPr/>
        </p:nvSpPr>
        <p:spPr>
          <a:xfrm>
            <a:off x="838080" y="5392800"/>
            <a:ext cx="10515240" cy="1370160"/>
          </a:xfrm>
          <a:prstGeom prst="rect">
            <a:avLst/>
          </a:prstGeom>
          <a:noFill/>
          <a:ln>
            <a:noFill/>
          </a:ln>
        </p:spPr>
        <p:style>
          <a:lnRef idx="0"/>
          <a:fillRef idx="0"/>
          <a:effectRef idx="0"/>
          <a:fontRef idx="minor"/>
        </p:style>
        <p:txBody>
          <a:bodyPr lIns="90000" rIns="90000" tIns="45000" bIns="45000"/>
          <a:p>
            <a:pPr algn="just">
              <a:lnSpc>
                <a:spcPct val="100000"/>
              </a:lnSpc>
            </a:pPr>
            <a:r>
              <a:rPr b="0" lang="en-US" sz="2800" spc="-1" strike="noStrike">
                <a:solidFill>
                  <a:srgbClr val="000000"/>
                </a:solidFill>
                <a:latin typeface="Calibri"/>
              </a:rPr>
              <a:t>Jika nilai f(x) adalah 1, maka data tersebut akan masuk ke kelas positif. Sedangkan jika f(x) menunjukkan -1, maka data tersebut menunjukkan ke nilai kelas yang negatif.</a:t>
            </a:r>
            <a:endParaRPr b="0" lang="en-US" sz="2800" spc="-1" strike="noStrike">
              <a:latin typeface="Arial"/>
            </a:endParaRPr>
          </a:p>
        </p:txBody>
      </p:sp>
    </p:spTree>
  </p:cSld>
  <p:timing>
    <p:tnLst>
      <p:par>
        <p:cTn id="87" dur="indefinite" restart="never" nodeType="tmRoot">
          <p:childTnLst>
            <p:seq>
              <p:cTn id="88" dur="indefinite" nodeType="mainSeq"/>
              <p:prevCondLst>
                <p:cond delay="0" evt="onPrev">
                  <p:tgtEl>
                    <p:sldTgt/>
                  </p:tgtEl>
                </p:cond>
              </p:prevCondLst>
              <p:nextCondLst>
                <p:cond delay="0" evt="onNext">
                  <p:tgtEl>
                    <p:sldTgt/>
                  </p:tgtEl>
                </p:cond>
              </p:nextCondLst>
            </p:seq>
          </p:childTnLst>
        </p:cTn>
      </p:par>
    </p:tnLst>
  </p:timing>
</p:sld>
</file>

<file path=ppt/slides/slide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2" name="TextShape 1"/>
          <p:cNvSpPr txBox="1"/>
          <p:nvPr/>
        </p:nvSpPr>
        <p:spPr>
          <a:xfrm>
            <a:off x="838080" y="365040"/>
            <a:ext cx="10515240" cy="1325160"/>
          </a:xfrm>
          <a:prstGeom prst="rect">
            <a:avLst/>
          </a:prstGeom>
          <a:noFill/>
          <a:ln>
            <a:noFill/>
          </a:ln>
        </p:spPr>
        <p:txBody>
          <a:bodyPr anchor="ctr"/>
          <a:p>
            <a:pPr>
              <a:lnSpc>
                <a:spcPct val="90000"/>
              </a:lnSpc>
            </a:pPr>
            <a:r>
              <a:rPr b="1" lang="en-US" sz="4400" spc="-1" strike="noStrike">
                <a:solidFill>
                  <a:srgbClr val="000000"/>
                </a:solidFill>
                <a:latin typeface="Calibri Light"/>
              </a:rPr>
              <a:t>BAB II – </a:t>
            </a:r>
            <a:r>
              <a:rPr b="1" i="1" lang="en-US" sz="4400" spc="-1" strike="noStrike">
                <a:solidFill>
                  <a:srgbClr val="000000"/>
                </a:solidFill>
                <a:latin typeface="Calibri Light"/>
              </a:rPr>
              <a:t>Confusion Matrix</a:t>
            </a:r>
            <a:endParaRPr b="0" lang="en-US" sz="4400" spc="-1" strike="noStrike">
              <a:solidFill>
                <a:srgbClr val="000000"/>
              </a:solidFill>
              <a:latin typeface="Calibri"/>
            </a:endParaRPr>
          </a:p>
        </p:txBody>
      </p:sp>
      <p:sp>
        <p:nvSpPr>
          <p:cNvPr id="273" name="TextShape 2"/>
          <p:cNvSpPr txBox="1"/>
          <p:nvPr/>
        </p:nvSpPr>
        <p:spPr>
          <a:xfrm>
            <a:off x="838080" y="1825560"/>
            <a:ext cx="10515240" cy="4350960"/>
          </a:xfrm>
          <a:prstGeom prst="rect">
            <a:avLst/>
          </a:prstGeom>
          <a:noFill/>
          <a:ln>
            <a:noFill/>
          </a:ln>
        </p:spPr>
        <p:txBody>
          <a:bodyPr>
            <a:normAutofit/>
          </a:bodyPr>
          <a:p>
            <a:pPr algn="just">
              <a:lnSpc>
                <a:spcPct val="90000"/>
              </a:lnSpc>
              <a:spcBef>
                <a:spcPts val="1001"/>
              </a:spcBef>
            </a:pPr>
            <a:r>
              <a:rPr b="0" lang="en-US" sz="2800" spc="-1" strike="noStrike">
                <a:solidFill>
                  <a:srgbClr val="000000"/>
                </a:solidFill>
                <a:latin typeface="Calibri"/>
              </a:rPr>
              <a:t>Confusion Matrix merupakan sebuah tabel yang digunakan untuk mengukur performa dari suatu classifier [12]. Berikut ini merupakan gambar untuk menjelaskan confusion matrix.</a:t>
            </a:r>
            <a:endParaRPr b="0" lang="en-US" sz="2800" spc="-1" strike="noStrike">
              <a:solidFill>
                <a:srgbClr val="000000"/>
              </a:solidFill>
              <a:latin typeface="Calibri"/>
            </a:endParaRPr>
          </a:p>
        </p:txBody>
      </p:sp>
      <p:sp>
        <p:nvSpPr>
          <p:cNvPr id="274" name="TextShape 3"/>
          <p:cNvSpPr txBox="1"/>
          <p:nvPr/>
        </p:nvSpPr>
        <p:spPr>
          <a:xfrm>
            <a:off x="8610480" y="6356520"/>
            <a:ext cx="2742840" cy="364680"/>
          </a:xfrm>
          <a:prstGeom prst="rect">
            <a:avLst/>
          </a:prstGeom>
          <a:noFill/>
          <a:ln>
            <a:noFill/>
          </a:ln>
        </p:spPr>
        <p:txBody>
          <a:bodyPr anchor="ctr"/>
          <a:p>
            <a:pPr algn="r">
              <a:lnSpc>
                <a:spcPct val="100000"/>
              </a:lnSpc>
            </a:pPr>
            <a:fld id="{3A790890-FF76-4ED5-B8D6-C1C4D6EB0FBF}" type="slidenum">
              <a:rPr b="0" lang="en-US" sz="1200" spc="-1" strike="noStrike">
                <a:solidFill>
                  <a:srgbClr val="8b8b8b"/>
                </a:solidFill>
                <a:latin typeface="Calibri"/>
              </a:rPr>
              <a:t>1</a:t>
            </a:fld>
            <a:endParaRPr b="0" lang="en-US" sz="1200" spc="-1" strike="noStrike">
              <a:latin typeface="Times New Roman"/>
            </a:endParaRPr>
          </a:p>
        </p:txBody>
      </p:sp>
      <p:pic>
        <p:nvPicPr>
          <p:cNvPr id="275" name="Picture 8" descr=""/>
          <p:cNvPicPr/>
          <p:nvPr/>
        </p:nvPicPr>
        <p:blipFill>
          <a:blip r:embed="rId1"/>
          <a:stretch/>
        </p:blipFill>
        <p:spPr>
          <a:xfrm>
            <a:off x="838080" y="3429000"/>
            <a:ext cx="3486600" cy="2251800"/>
          </a:xfrm>
          <a:prstGeom prst="rect">
            <a:avLst/>
          </a:prstGeom>
          <a:ln>
            <a:noFill/>
          </a:ln>
        </p:spPr>
      </p:pic>
      <p:sp>
        <p:nvSpPr>
          <p:cNvPr id="276" name="CustomShape 4"/>
          <p:cNvSpPr/>
          <p:nvPr/>
        </p:nvSpPr>
        <p:spPr>
          <a:xfrm>
            <a:off x="4791600" y="3353400"/>
            <a:ext cx="6729840" cy="3382200"/>
          </a:xfrm>
          <a:prstGeom prst="rect">
            <a:avLst/>
          </a:prstGeom>
          <a:noFill/>
          <a:ln>
            <a:noFill/>
          </a:ln>
        </p:spPr>
        <p:style>
          <a:lnRef idx="0"/>
          <a:fillRef idx="0"/>
          <a:effectRef idx="0"/>
          <a:fontRef idx="minor"/>
        </p:style>
        <p:txBody>
          <a:bodyPr lIns="90000" rIns="90000" tIns="45000" bIns="45000"/>
          <a:p>
            <a:pPr algn="just">
              <a:lnSpc>
                <a:spcPct val="100000"/>
              </a:lnSpc>
            </a:pPr>
            <a:r>
              <a:rPr b="0" lang="en-US" sz="1800" spc="-1" strike="noStrike">
                <a:solidFill>
                  <a:srgbClr val="000000"/>
                </a:solidFill>
                <a:latin typeface="NimbusRomNo9L-Regu"/>
              </a:rPr>
              <a:t>Contoh gambar merupakan confusion matrix untuk klasifikasi 2 kelas. Tabel memiliki 4</a:t>
            </a:r>
            <a:endParaRPr b="0" lang="en-US" sz="1800" spc="-1" strike="noStrike">
              <a:latin typeface="Arial"/>
            </a:endParaRPr>
          </a:p>
          <a:p>
            <a:pPr algn="just">
              <a:lnSpc>
                <a:spcPct val="100000"/>
              </a:lnSpc>
            </a:pPr>
            <a:r>
              <a:rPr b="0" lang="en-US" sz="1800" spc="-1" strike="noStrike">
                <a:solidFill>
                  <a:srgbClr val="000000"/>
                </a:solidFill>
                <a:latin typeface="NimbusRomNo9L-Regu"/>
              </a:rPr>
              <a:t>istilah yang akan dijelaskan sebagai berikut:</a:t>
            </a:r>
            <a:endParaRPr b="0" lang="en-US" sz="1800" spc="-1" strike="noStrike">
              <a:latin typeface="Arial"/>
            </a:endParaRPr>
          </a:p>
          <a:p>
            <a:pPr algn="just">
              <a:lnSpc>
                <a:spcPct val="100000"/>
              </a:lnSpc>
            </a:pPr>
            <a:r>
              <a:rPr b="0" lang="en-US" sz="1800" spc="-1" strike="noStrike">
                <a:solidFill>
                  <a:srgbClr val="000000"/>
                </a:solidFill>
                <a:latin typeface="NimbusRomNo9L-Regu"/>
              </a:rPr>
              <a:t>1. True Positive (TP) : kondisi dimana data aktual bernilai positif dan prediksi dari klasifier bernilai positif.</a:t>
            </a:r>
            <a:endParaRPr b="0" lang="en-US" sz="1800" spc="-1" strike="noStrike">
              <a:latin typeface="Arial"/>
            </a:endParaRPr>
          </a:p>
          <a:p>
            <a:pPr algn="just">
              <a:lnSpc>
                <a:spcPct val="100000"/>
              </a:lnSpc>
            </a:pPr>
            <a:r>
              <a:rPr b="0" lang="en-US" sz="1800" spc="-1" strike="noStrike">
                <a:solidFill>
                  <a:srgbClr val="000000"/>
                </a:solidFill>
                <a:latin typeface="NimbusRomNo9L-Regu"/>
              </a:rPr>
              <a:t>2. True Negative (TN): kondisi dimana data aktual bernilai negatif dan prediksi dari klasifier bernilai negatif.</a:t>
            </a:r>
            <a:endParaRPr b="0" lang="en-US" sz="1800" spc="-1" strike="noStrike">
              <a:latin typeface="Arial"/>
            </a:endParaRPr>
          </a:p>
          <a:p>
            <a:pPr algn="just">
              <a:lnSpc>
                <a:spcPct val="100000"/>
              </a:lnSpc>
            </a:pPr>
            <a:r>
              <a:rPr b="0" lang="en-US" sz="1800" spc="-1" strike="noStrike">
                <a:solidFill>
                  <a:srgbClr val="000000"/>
                </a:solidFill>
                <a:latin typeface="NimbusRomNo9L-Regu"/>
              </a:rPr>
              <a:t>3. False Positive (FP): kondisi dimana data aktual bernilai negatif dan prediksi dari klasifier bernilai positif.</a:t>
            </a:r>
            <a:endParaRPr b="0" lang="en-US" sz="1800" spc="-1" strike="noStrike">
              <a:latin typeface="Arial"/>
            </a:endParaRPr>
          </a:p>
          <a:p>
            <a:pPr algn="just">
              <a:lnSpc>
                <a:spcPct val="100000"/>
              </a:lnSpc>
            </a:pPr>
            <a:r>
              <a:rPr b="0" lang="en-US" sz="1800" spc="-1" strike="noStrike">
                <a:solidFill>
                  <a:srgbClr val="000000"/>
                </a:solidFill>
                <a:latin typeface="NimbusRomNo9L-Regu"/>
              </a:rPr>
              <a:t>4. False Negatif (FN): kondisi dimana data aktual bernilai positif dan prediksi dari klasifier bernilai negatif.</a:t>
            </a:r>
            <a:endParaRPr b="0" lang="en-US" sz="1800" spc="-1" strike="noStrike">
              <a:latin typeface="Arial"/>
            </a:endParaRPr>
          </a:p>
        </p:txBody>
      </p:sp>
    </p:spTree>
  </p:cSld>
  <p:timing>
    <p:tnLst>
      <p:par>
        <p:cTn id="89" dur="indefinite" restart="never" nodeType="tmRoot">
          <p:childTnLst>
            <p:seq>
              <p:cTn id="90" dur="indefinite" nodeType="mainSeq"/>
              <p:prevCondLst>
                <p:cond delay="0" evt="onPrev">
                  <p:tgtEl>
                    <p:sldTgt/>
                  </p:tgtEl>
                </p:cond>
              </p:prevCondLst>
              <p:nextCondLst>
                <p:cond delay="0" evt="onNext">
                  <p:tgtEl>
                    <p:sldTgt/>
                  </p:tgtEl>
                </p:cond>
              </p:nextCondLst>
            </p:seq>
          </p:childTnLst>
        </p:cTn>
      </p:par>
    </p:tnLst>
  </p:timing>
</p:sld>
</file>

<file path=ppt/slides/slide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7" name="TextShape 1"/>
          <p:cNvSpPr txBox="1"/>
          <p:nvPr/>
        </p:nvSpPr>
        <p:spPr>
          <a:xfrm>
            <a:off x="838080" y="365040"/>
            <a:ext cx="10515240" cy="1325160"/>
          </a:xfrm>
          <a:prstGeom prst="rect">
            <a:avLst/>
          </a:prstGeom>
          <a:noFill/>
          <a:ln>
            <a:noFill/>
          </a:ln>
        </p:spPr>
        <p:txBody>
          <a:bodyPr anchor="ctr"/>
          <a:p>
            <a:pPr>
              <a:lnSpc>
                <a:spcPct val="90000"/>
              </a:lnSpc>
            </a:pPr>
            <a:r>
              <a:rPr b="1" lang="en-US" sz="4400" spc="-1" strike="noStrike">
                <a:solidFill>
                  <a:srgbClr val="000000"/>
                </a:solidFill>
                <a:latin typeface="Calibri Light"/>
              </a:rPr>
              <a:t>BAB II – </a:t>
            </a:r>
            <a:r>
              <a:rPr b="1" i="1" lang="en-US" sz="4400" spc="-1" strike="noStrike">
                <a:solidFill>
                  <a:srgbClr val="000000"/>
                </a:solidFill>
                <a:latin typeface="Calibri Light"/>
              </a:rPr>
              <a:t>Confusion Matrix</a:t>
            </a:r>
            <a:endParaRPr b="0" lang="en-US" sz="4400" spc="-1" strike="noStrike">
              <a:solidFill>
                <a:srgbClr val="000000"/>
              </a:solidFill>
              <a:latin typeface="Calibri"/>
            </a:endParaRPr>
          </a:p>
        </p:txBody>
      </p:sp>
      <p:sp>
        <p:nvSpPr>
          <p:cNvPr id="278" name="TextShape 2"/>
          <p:cNvSpPr txBox="1"/>
          <p:nvPr/>
        </p:nvSpPr>
        <p:spPr>
          <a:xfrm>
            <a:off x="838080" y="1825560"/>
            <a:ext cx="10515240" cy="4350960"/>
          </a:xfrm>
          <a:prstGeom prst="rect">
            <a:avLst/>
          </a:prstGeom>
          <a:noFill/>
          <a:ln>
            <a:noFill/>
          </a:ln>
        </p:spPr>
        <p:txBody>
          <a:bodyPr>
            <a:normAutofit/>
          </a:bodyPr>
          <a:p>
            <a:pPr>
              <a:lnSpc>
                <a:spcPct val="90000"/>
              </a:lnSpc>
              <a:spcBef>
                <a:spcPts val="1001"/>
              </a:spcBef>
            </a:pPr>
            <a:r>
              <a:rPr b="0" lang="en-US" sz="2800" spc="-1" strike="noStrike">
                <a:solidFill>
                  <a:srgbClr val="000000"/>
                </a:solidFill>
                <a:latin typeface="Calibri"/>
              </a:rPr>
              <a:t>Dari perhitungan di atas terdapat persamaan turunan lain yang bisa digunakan untuk menghitung performa dari classifier.</a:t>
            </a:r>
            <a:endParaRPr b="0" lang="en-US" sz="2800" spc="-1" strike="noStrike">
              <a:solidFill>
                <a:srgbClr val="000000"/>
              </a:solidFill>
              <a:latin typeface="Calibri"/>
            </a:endParaRPr>
          </a:p>
          <a:p>
            <a:pPr>
              <a:lnSpc>
                <a:spcPct val="90000"/>
              </a:lnSpc>
              <a:spcBef>
                <a:spcPts val="1001"/>
              </a:spcBef>
            </a:pPr>
            <a:r>
              <a:rPr b="0" lang="en-US" sz="2800" spc="-1" strike="noStrike">
                <a:solidFill>
                  <a:srgbClr val="000000"/>
                </a:solidFill>
                <a:latin typeface="Calibri"/>
              </a:rPr>
              <a:t>1. </a:t>
            </a:r>
            <a:r>
              <a:rPr b="1" lang="en-US" sz="2800" spc="-1" strike="noStrike">
                <a:solidFill>
                  <a:srgbClr val="000000"/>
                </a:solidFill>
                <a:latin typeface="Calibri"/>
              </a:rPr>
              <a:t>Accuracy</a:t>
            </a:r>
            <a:r>
              <a:rPr b="0" lang="en-US" sz="2800" spc="-1" strike="noStrike">
                <a:solidFill>
                  <a:srgbClr val="000000"/>
                </a:solidFill>
                <a:latin typeface="Calibri"/>
              </a:rPr>
              <a:t>: menghitung nilai prediksi yang benar oleh classifier.</a:t>
            </a:r>
            <a:endParaRPr b="0" lang="en-US" sz="2800" spc="-1" strike="noStrike">
              <a:solidFill>
                <a:srgbClr val="000000"/>
              </a:solidFill>
              <a:latin typeface="Calibri"/>
            </a:endParaRPr>
          </a:p>
          <a:p>
            <a:pPr>
              <a:lnSpc>
                <a:spcPct val="90000"/>
              </a:lnSpc>
              <a:spcBef>
                <a:spcPts val="1001"/>
              </a:spcBef>
            </a:pPr>
            <a:r>
              <a:rPr b="0" lang="en-US" sz="2800" spc="-1" strike="noStrike">
                <a:solidFill>
                  <a:srgbClr val="000000"/>
                </a:solidFill>
                <a:latin typeface="Calibri"/>
              </a:rPr>
              <a:t>Accuracy = (TruePositives+TrueNegatives)=TotalData (2 . 19)</a:t>
            </a:r>
            <a:endParaRPr b="0" lang="en-US" sz="2800" spc="-1" strike="noStrike">
              <a:solidFill>
                <a:srgbClr val="000000"/>
              </a:solidFill>
              <a:latin typeface="Calibri"/>
            </a:endParaRPr>
          </a:p>
          <a:p>
            <a:pPr>
              <a:lnSpc>
                <a:spcPct val="90000"/>
              </a:lnSpc>
              <a:spcBef>
                <a:spcPts val="1001"/>
              </a:spcBef>
            </a:pPr>
            <a:r>
              <a:rPr b="0" lang="en-US" sz="2800" spc="-1" strike="noStrike">
                <a:solidFill>
                  <a:srgbClr val="000000"/>
                </a:solidFill>
                <a:latin typeface="Calibri"/>
              </a:rPr>
              <a:t>2. </a:t>
            </a:r>
            <a:r>
              <a:rPr b="1" lang="en-US" sz="2800" spc="-1" strike="noStrike">
                <a:solidFill>
                  <a:srgbClr val="000000"/>
                </a:solidFill>
                <a:latin typeface="Calibri"/>
              </a:rPr>
              <a:t>Misclassification Rate</a:t>
            </a:r>
            <a:r>
              <a:rPr b="0" lang="en-US" sz="2800" spc="-1" strike="noStrike">
                <a:solidFill>
                  <a:srgbClr val="000000"/>
                </a:solidFill>
                <a:latin typeface="Calibri"/>
              </a:rPr>
              <a:t>: menghitung nilai kesalahan klasifikasi oleh classifier. </a:t>
            </a:r>
            <a:endParaRPr b="0" lang="en-US" sz="2800" spc="-1" strike="noStrike">
              <a:solidFill>
                <a:srgbClr val="000000"/>
              </a:solidFill>
              <a:latin typeface="Calibri"/>
            </a:endParaRPr>
          </a:p>
          <a:p>
            <a:pPr>
              <a:lnSpc>
                <a:spcPct val="90000"/>
              </a:lnSpc>
              <a:spcBef>
                <a:spcPts val="1001"/>
              </a:spcBef>
            </a:pPr>
            <a:r>
              <a:rPr b="0" lang="en-US" sz="2800" spc="-1" strike="noStrike">
                <a:solidFill>
                  <a:srgbClr val="000000"/>
                </a:solidFill>
                <a:latin typeface="Calibri"/>
              </a:rPr>
              <a:t>Misclassification Rate = (FalsePositives + FalseNegatives) = TotalData (2 . 20) </a:t>
            </a:r>
            <a:endParaRPr b="0" lang="en-US" sz="2800" spc="-1" strike="noStrike">
              <a:solidFill>
                <a:srgbClr val="000000"/>
              </a:solidFill>
              <a:latin typeface="Calibri"/>
            </a:endParaRPr>
          </a:p>
          <a:p>
            <a:pPr>
              <a:lnSpc>
                <a:spcPct val="90000"/>
              </a:lnSpc>
              <a:spcBef>
                <a:spcPts val="1001"/>
              </a:spcBef>
            </a:pPr>
            <a:r>
              <a:rPr b="0" lang="en-US" sz="2800" spc="-1" strike="noStrike">
                <a:solidFill>
                  <a:srgbClr val="000000"/>
                </a:solidFill>
                <a:latin typeface="Calibri"/>
              </a:rPr>
              <a:t>3. </a:t>
            </a:r>
            <a:r>
              <a:rPr b="1" lang="en-US" sz="2800" spc="-1" strike="noStrike">
                <a:solidFill>
                  <a:srgbClr val="000000"/>
                </a:solidFill>
                <a:latin typeface="Calibri"/>
              </a:rPr>
              <a:t>True Positive Rate</a:t>
            </a:r>
            <a:r>
              <a:rPr b="0" lang="en-US" sz="2800" spc="-1" strike="noStrike">
                <a:solidFill>
                  <a:srgbClr val="000000"/>
                </a:solidFill>
                <a:latin typeface="Calibri"/>
              </a:rPr>
              <a:t>: menghitung nilai prediksi bernilai positif ketika data aktual bernilai positif.</a:t>
            </a:r>
            <a:endParaRPr b="0" lang="en-US" sz="2800" spc="-1" strike="noStrike">
              <a:solidFill>
                <a:srgbClr val="000000"/>
              </a:solidFill>
              <a:latin typeface="Calibri"/>
            </a:endParaRPr>
          </a:p>
          <a:p>
            <a:pPr>
              <a:lnSpc>
                <a:spcPct val="90000"/>
              </a:lnSpc>
              <a:spcBef>
                <a:spcPts val="1001"/>
              </a:spcBef>
            </a:pPr>
            <a:r>
              <a:rPr b="0" lang="en-US" sz="2800" spc="-1" strike="noStrike">
                <a:solidFill>
                  <a:srgbClr val="000000"/>
                </a:solidFill>
                <a:latin typeface="Calibri"/>
              </a:rPr>
              <a:t>True Positive Rate (Recall) = TruePositives=ActualYes) (2 . 21)</a:t>
            </a:r>
            <a:endParaRPr b="0" lang="en-US" sz="2800" spc="-1" strike="noStrike">
              <a:solidFill>
                <a:srgbClr val="000000"/>
              </a:solidFill>
              <a:latin typeface="Calibri"/>
            </a:endParaRPr>
          </a:p>
          <a:p>
            <a:pPr>
              <a:lnSpc>
                <a:spcPct val="90000"/>
              </a:lnSpc>
              <a:spcBef>
                <a:spcPts val="1001"/>
              </a:spcBef>
            </a:pPr>
            <a:r>
              <a:rPr b="0" lang="en-US" sz="2800" spc="-1" strike="noStrike">
                <a:solidFill>
                  <a:srgbClr val="000000"/>
                </a:solidFill>
                <a:latin typeface="Calibri"/>
              </a:rPr>
              <a:t>4. </a:t>
            </a:r>
            <a:r>
              <a:rPr b="1" lang="en-US" sz="2800" spc="-1" strike="noStrike">
                <a:solidFill>
                  <a:srgbClr val="000000"/>
                </a:solidFill>
                <a:latin typeface="Calibri"/>
              </a:rPr>
              <a:t>False Positive Rate</a:t>
            </a:r>
            <a:r>
              <a:rPr b="0" lang="en-US" sz="2800" spc="-1" strike="noStrike">
                <a:solidFill>
                  <a:srgbClr val="000000"/>
                </a:solidFill>
                <a:latin typeface="Calibri"/>
              </a:rPr>
              <a:t>: menghitung nilai prediksi positif ketika data aktual bernilai negatif.</a:t>
            </a:r>
            <a:endParaRPr b="0" lang="en-US" sz="2800" spc="-1" strike="noStrike">
              <a:solidFill>
                <a:srgbClr val="000000"/>
              </a:solidFill>
              <a:latin typeface="Calibri"/>
            </a:endParaRPr>
          </a:p>
          <a:p>
            <a:pPr>
              <a:lnSpc>
                <a:spcPct val="90000"/>
              </a:lnSpc>
              <a:spcBef>
                <a:spcPts val="1001"/>
              </a:spcBef>
            </a:pPr>
            <a:r>
              <a:rPr b="0" lang="en-US" sz="2800" spc="-1" strike="noStrike">
                <a:solidFill>
                  <a:srgbClr val="000000"/>
                </a:solidFill>
                <a:latin typeface="Calibri"/>
              </a:rPr>
              <a:t>False Positive Rate = FalsePositive=ActualNo (2 . 22)</a:t>
            </a:r>
            <a:endParaRPr b="0" lang="en-US" sz="2800" spc="-1" strike="noStrike">
              <a:solidFill>
                <a:srgbClr val="000000"/>
              </a:solidFill>
              <a:latin typeface="Calibri"/>
            </a:endParaRPr>
          </a:p>
          <a:p>
            <a:pPr>
              <a:lnSpc>
                <a:spcPct val="90000"/>
              </a:lnSpc>
              <a:spcBef>
                <a:spcPts val="1001"/>
              </a:spcBef>
            </a:pPr>
            <a:r>
              <a:rPr b="0" lang="en-US" sz="2800" spc="-1" strike="noStrike">
                <a:solidFill>
                  <a:srgbClr val="000000"/>
                </a:solidFill>
                <a:latin typeface="Calibri"/>
              </a:rPr>
              <a:t>5. </a:t>
            </a:r>
            <a:r>
              <a:rPr b="1" lang="en-US" sz="2800" spc="-1" strike="noStrike">
                <a:solidFill>
                  <a:srgbClr val="000000"/>
                </a:solidFill>
                <a:latin typeface="Calibri"/>
              </a:rPr>
              <a:t>Specificity</a:t>
            </a:r>
            <a:r>
              <a:rPr b="0" lang="en-US" sz="2800" spc="-1" strike="noStrike">
                <a:solidFill>
                  <a:srgbClr val="000000"/>
                </a:solidFill>
                <a:latin typeface="Calibri"/>
              </a:rPr>
              <a:t>: menghitung nilai prediksi negatif ketika data aktual bernilai negatif.</a:t>
            </a:r>
            <a:endParaRPr b="0" lang="en-US" sz="2800" spc="-1" strike="noStrike">
              <a:solidFill>
                <a:srgbClr val="000000"/>
              </a:solidFill>
              <a:latin typeface="Calibri"/>
            </a:endParaRPr>
          </a:p>
          <a:p>
            <a:pPr>
              <a:lnSpc>
                <a:spcPct val="90000"/>
              </a:lnSpc>
              <a:spcBef>
                <a:spcPts val="1001"/>
              </a:spcBef>
            </a:pPr>
            <a:r>
              <a:rPr b="0" lang="en-US" sz="2800" spc="-1" strike="noStrike">
                <a:solidFill>
                  <a:srgbClr val="000000"/>
                </a:solidFill>
                <a:latin typeface="Calibri"/>
              </a:rPr>
              <a:t>Specificity = TrueNegatives=ActualNo (2 . 23)</a:t>
            </a:r>
            <a:endParaRPr b="0" lang="en-US" sz="2800" spc="-1" strike="noStrike">
              <a:solidFill>
                <a:srgbClr val="000000"/>
              </a:solidFill>
              <a:latin typeface="Calibri"/>
            </a:endParaRPr>
          </a:p>
          <a:p>
            <a:pPr>
              <a:lnSpc>
                <a:spcPct val="90000"/>
              </a:lnSpc>
              <a:spcBef>
                <a:spcPts val="1001"/>
              </a:spcBef>
            </a:pPr>
            <a:r>
              <a:rPr b="0" lang="en-US" sz="2800" spc="-1" strike="noStrike">
                <a:solidFill>
                  <a:srgbClr val="000000"/>
                </a:solidFill>
                <a:latin typeface="Calibri"/>
              </a:rPr>
              <a:t>6. </a:t>
            </a:r>
            <a:r>
              <a:rPr b="1" lang="en-US" sz="2800" spc="-1" strike="noStrike">
                <a:solidFill>
                  <a:srgbClr val="000000"/>
                </a:solidFill>
                <a:latin typeface="Calibri"/>
              </a:rPr>
              <a:t>Precision</a:t>
            </a:r>
            <a:r>
              <a:rPr b="0" lang="en-US" sz="2800" spc="-1" strike="noStrike">
                <a:solidFill>
                  <a:srgbClr val="000000"/>
                </a:solidFill>
                <a:latin typeface="Calibri"/>
              </a:rPr>
              <a:t>: menghitung nilai prediksi positif yang benar.</a:t>
            </a:r>
            <a:endParaRPr b="0" lang="en-US" sz="2800" spc="-1" strike="noStrike">
              <a:solidFill>
                <a:srgbClr val="000000"/>
              </a:solidFill>
              <a:latin typeface="Calibri"/>
            </a:endParaRPr>
          </a:p>
          <a:p>
            <a:pPr>
              <a:lnSpc>
                <a:spcPct val="90000"/>
              </a:lnSpc>
              <a:spcBef>
                <a:spcPts val="1001"/>
              </a:spcBef>
            </a:pPr>
            <a:r>
              <a:rPr b="0" lang="en-US" sz="2800" spc="-1" strike="noStrike">
                <a:solidFill>
                  <a:srgbClr val="000000"/>
                </a:solidFill>
                <a:latin typeface="Calibri"/>
              </a:rPr>
              <a:t>Precision = TruePositives=PredictedYes (2 . 24)</a:t>
            </a:r>
            <a:endParaRPr b="0" lang="en-US" sz="2800" spc="-1" strike="noStrike">
              <a:solidFill>
                <a:srgbClr val="000000"/>
              </a:solidFill>
              <a:latin typeface="Calibri"/>
            </a:endParaRPr>
          </a:p>
          <a:p>
            <a:pPr>
              <a:lnSpc>
                <a:spcPct val="90000"/>
              </a:lnSpc>
              <a:spcBef>
                <a:spcPts val="1001"/>
              </a:spcBef>
            </a:pPr>
            <a:r>
              <a:rPr b="0" lang="en-US" sz="2800" spc="-1" strike="noStrike">
                <a:solidFill>
                  <a:srgbClr val="000000"/>
                </a:solidFill>
                <a:latin typeface="Calibri"/>
              </a:rPr>
              <a:t>7. </a:t>
            </a:r>
            <a:r>
              <a:rPr b="1" lang="en-US" sz="2800" spc="-1" strike="noStrike">
                <a:solidFill>
                  <a:srgbClr val="000000"/>
                </a:solidFill>
                <a:latin typeface="Calibri"/>
              </a:rPr>
              <a:t>Prevalence</a:t>
            </a:r>
            <a:r>
              <a:rPr b="0" lang="en-US" sz="2800" spc="-1" strike="noStrike">
                <a:solidFill>
                  <a:srgbClr val="000000"/>
                </a:solidFill>
                <a:latin typeface="Calibri"/>
              </a:rPr>
              <a:t>: menghitung seberapa sering data aktual bernilai positif muncul.</a:t>
            </a:r>
            <a:endParaRPr b="0" lang="en-US" sz="2800" spc="-1" strike="noStrike">
              <a:solidFill>
                <a:srgbClr val="000000"/>
              </a:solidFill>
              <a:latin typeface="Calibri"/>
            </a:endParaRPr>
          </a:p>
          <a:p>
            <a:pPr>
              <a:lnSpc>
                <a:spcPct val="90000"/>
              </a:lnSpc>
              <a:spcBef>
                <a:spcPts val="1001"/>
              </a:spcBef>
            </a:pPr>
            <a:r>
              <a:rPr b="0" lang="en-US" sz="2800" spc="-1" strike="noStrike">
                <a:solidFill>
                  <a:srgbClr val="000000"/>
                </a:solidFill>
                <a:latin typeface="Calibri"/>
              </a:rPr>
              <a:t>Prevalence = ActualYes=TotalData (2 . 25)</a:t>
            </a:r>
            <a:endParaRPr b="0" lang="en-US" sz="2800" spc="-1" strike="noStrike">
              <a:solidFill>
                <a:srgbClr val="000000"/>
              </a:solidFill>
              <a:latin typeface="Calibri"/>
            </a:endParaRPr>
          </a:p>
        </p:txBody>
      </p:sp>
      <p:sp>
        <p:nvSpPr>
          <p:cNvPr id="279" name="TextShape 3"/>
          <p:cNvSpPr txBox="1"/>
          <p:nvPr/>
        </p:nvSpPr>
        <p:spPr>
          <a:xfrm>
            <a:off x="8610480" y="6356520"/>
            <a:ext cx="2742840" cy="364680"/>
          </a:xfrm>
          <a:prstGeom prst="rect">
            <a:avLst/>
          </a:prstGeom>
          <a:noFill/>
          <a:ln>
            <a:noFill/>
          </a:ln>
        </p:spPr>
        <p:txBody>
          <a:bodyPr anchor="ctr"/>
          <a:p>
            <a:pPr algn="r">
              <a:lnSpc>
                <a:spcPct val="100000"/>
              </a:lnSpc>
            </a:pPr>
            <a:fld id="{DAE941A4-A7B0-4214-94B0-5A919A94978E}" type="slidenum">
              <a:rPr b="0" lang="en-US" sz="1200" spc="-1" strike="noStrike">
                <a:solidFill>
                  <a:srgbClr val="8b8b8b"/>
                </a:solidFill>
                <a:latin typeface="Calibri"/>
              </a:rPr>
              <a:t>1</a:t>
            </a:fld>
            <a:endParaRPr b="0" lang="en-US" sz="1200" spc="-1" strike="noStrike">
              <a:latin typeface="Times New Roman"/>
            </a:endParaRPr>
          </a:p>
        </p:txBody>
      </p:sp>
    </p:spTree>
  </p:cSld>
  <p:timing>
    <p:tnLst>
      <p:par>
        <p:cTn id="91" dur="indefinite" restart="never" nodeType="tmRoot">
          <p:childTnLst>
            <p:seq>
              <p:cTn id="92" dur="indefinite" nodeType="mainSeq"/>
              <p:prevCondLst>
                <p:cond delay="0" evt="onPrev">
                  <p:tgtEl>
                    <p:sldTgt/>
                  </p:tgtEl>
                </p:cond>
              </p:prevCondLst>
              <p:nextCondLst>
                <p:cond delay="0" evt="onNext">
                  <p:tgtEl>
                    <p:sldTgt/>
                  </p:tgtEl>
                </p:cond>
              </p:nextCondLst>
            </p:seq>
          </p:childTnLst>
        </p:cTn>
      </p:par>
    </p:tnLst>
  </p:timing>
</p:sld>
</file>

<file path=ppt/slides/slide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0" name="TextShape 1"/>
          <p:cNvSpPr txBox="1"/>
          <p:nvPr/>
        </p:nvSpPr>
        <p:spPr>
          <a:xfrm>
            <a:off x="838080" y="365040"/>
            <a:ext cx="10515240" cy="1325160"/>
          </a:xfrm>
          <a:prstGeom prst="rect">
            <a:avLst/>
          </a:prstGeom>
          <a:noFill/>
          <a:ln>
            <a:noFill/>
          </a:ln>
        </p:spPr>
        <p:txBody>
          <a:bodyPr anchor="ctr"/>
          <a:p>
            <a:pPr>
              <a:lnSpc>
                <a:spcPct val="90000"/>
              </a:lnSpc>
            </a:pPr>
            <a:r>
              <a:rPr b="1" lang="en-US" sz="4400" spc="-1" strike="noStrike">
                <a:solidFill>
                  <a:srgbClr val="000000"/>
                </a:solidFill>
                <a:latin typeface="Calibri Light"/>
              </a:rPr>
              <a:t>BAB II – Tinjauan Studi</a:t>
            </a:r>
            <a:endParaRPr b="0" lang="en-US" sz="4400" spc="-1" strike="noStrike">
              <a:solidFill>
                <a:srgbClr val="000000"/>
              </a:solidFill>
              <a:latin typeface="Calibri"/>
            </a:endParaRPr>
          </a:p>
        </p:txBody>
      </p:sp>
      <p:sp>
        <p:nvSpPr>
          <p:cNvPr id="281" name="TextShape 2"/>
          <p:cNvSpPr txBox="1"/>
          <p:nvPr/>
        </p:nvSpPr>
        <p:spPr>
          <a:xfrm>
            <a:off x="838080" y="1414080"/>
            <a:ext cx="10515240" cy="4350960"/>
          </a:xfrm>
          <a:prstGeom prst="rect">
            <a:avLst/>
          </a:prstGeom>
          <a:noFill/>
          <a:ln>
            <a:noFill/>
          </a:ln>
        </p:spPr>
        <p:txBody>
          <a:bodyPr>
            <a:normAutofit/>
          </a:bodyPr>
          <a:p>
            <a:pPr algn="just">
              <a:lnSpc>
                <a:spcPct val="90000"/>
              </a:lnSpc>
              <a:spcBef>
                <a:spcPts val="1001"/>
              </a:spcBef>
            </a:pPr>
            <a:r>
              <a:rPr b="0" lang="en-US" sz="2000" spc="-1" strike="noStrike">
                <a:solidFill>
                  <a:srgbClr val="000000"/>
                </a:solidFill>
                <a:latin typeface="Calibri"/>
              </a:rPr>
              <a:t>Terdapat beberapa metode yang dapat digunakan untuk melakukan deteksi mobil pada citra digital. Tabel 2.1 akan menjelaskan tentang metode-metode tersebut beserta hasil dari penerapannya.</a:t>
            </a:r>
            <a:endParaRPr b="0" lang="en-US" sz="2000" spc="-1" strike="noStrike">
              <a:solidFill>
                <a:srgbClr val="000000"/>
              </a:solidFill>
              <a:latin typeface="Calibri"/>
            </a:endParaRPr>
          </a:p>
        </p:txBody>
      </p:sp>
      <p:sp>
        <p:nvSpPr>
          <p:cNvPr id="282" name="TextShape 3"/>
          <p:cNvSpPr txBox="1"/>
          <p:nvPr/>
        </p:nvSpPr>
        <p:spPr>
          <a:xfrm>
            <a:off x="8610480" y="6356520"/>
            <a:ext cx="2742840" cy="364680"/>
          </a:xfrm>
          <a:prstGeom prst="rect">
            <a:avLst/>
          </a:prstGeom>
          <a:noFill/>
          <a:ln>
            <a:noFill/>
          </a:ln>
        </p:spPr>
        <p:txBody>
          <a:bodyPr anchor="ctr"/>
          <a:p>
            <a:pPr algn="r">
              <a:lnSpc>
                <a:spcPct val="100000"/>
              </a:lnSpc>
            </a:pPr>
            <a:fld id="{5150E6B1-36C5-4A4E-9C36-CBDC9B4954E5}" type="slidenum">
              <a:rPr b="0" lang="en-US" sz="1200" spc="-1" strike="noStrike">
                <a:solidFill>
                  <a:srgbClr val="8b8b8b"/>
                </a:solidFill>
                <a:latin typeface="Calibri"/>
              </a:rPr>
              <a:t>1</a:t>
            </a:fld>
            <a:endParaRPr b="0" lang="en-US" sz="1200" spc="-1" strike="noStrike">
              <a:latin typeface="Times New Roman"/>
            </a:endParaRPr>
          </a:p>
        </p:txBody>
      </p:sp>
      <p:graphicFrame>
        <p:nvGraphicFramePr>
          <p:cNvPr id="283" name="Table 4"/>
          <p:cNvGraphicFramePr/>
          <p:nvPr/>
        </p:nvGraphicFramePr>
        <p:xfrm>
          <a:off x="838080" y="2098800"/>
          <a:ext cx="10515240" cy="1854000"/>
        </p:xfrm>
        <a:graphic>
          <a:graphicData uri="http://schemas.openxmlformats.org/drawingml/2006/table">
            <a:tbl>
              <a:tblPr/>
              <a:tblGrid>
                <a:gridCol w="405360"/>
                <a:gridCol w="2797920"/>
                <a:gridCol w="2011680"/>
                <a:gridCol w="1188720"/>
                <a:gridCol w="4111560"/>
              </a:tblGrid>
              <a:tr h="244440">
                <a:tc>
                  <a:txBody>
                    <a:bodyPr/>
                    <a:p>
                      <a:pPr algn="just">
                        <a:lnSpc>
                          <a:spcPct val="100000"/>
                        </a:lnSpc>
                      </a:pPr>
                      <a:r>
                        <a:rPr b="1" lang="en-US" sz="1200" spc="-1" strike="noStrike">
                          <a:solidFill>
                            <a:srgbClr val="ffffff"/>
                          </a:solidFill>
                          <a:latin typeface="Calibri"/>
                        </a:rPr>
                        <a:t>No</a:t>
                      </a:r>
                      <a:endParaRPr b="0" lang="en-US" sz="1200" spc="-1" strike="noStrike">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4472c4"/>
                    </a:solidFill>
                  </a:tcPr>
                </a:tc>
                <a:tc>
                  <a:txBody>
                    <a:bodyPr/>
                    <a:p>
                      <a:pPr algn="just">
                        <a:lnSpc>
                          <a:spcPct val="100000"/>
                        </a:lnSpc>
                      </a:pPr>
                      <a:r>
                        <a:rPr b="1" lang="en-US" sz="1200" spc="-1" strike="noStrike">
                          <a:solidFill>
                            <a:srgbClr val="ffffff"/>
                          </a:solidFill>
                          <a:latin typeface="Calibri"/>
                        </a:rPr>
                        <a:t>Judul</a:t>
                      </a:r>
                      <a:endParaRPr b="0" lang="en-US" sz="1200" spc="-1" strike="noStrike">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4472c4"/>
                    </a:solidFill>
                  </a:tcPr>
                </a:tc>
                <a:tc>
                  <a:txBody>
                    <a:bodyPr/>
                    <a:p>
                      <a:pPr algn="just">
                        <a:lnSpc>
                          <a:spcPct val="100000"/>
                        </a:lnSpc>
                      </a:pPr>
                      <a:r>
                        <a:rPr b="1" lang="en-US" sz="1200" spc="-1" strike="noStrike">
                          <a:solidFill>
                            <a:srgbClr val="ffffff"/>
                          </a:solidFill>
                          <a:latin typeface="Calibri"/>
                        </a:rPr>
                        <a:t>Masalah</a:t>
                      </a:r>
                      <a:endParaRPr b="0" lang="en-US" sz="1200" spc="-1" strike="noStrike">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4472c4"/>
                    </a:solidFill>
                  </a:tcPr>
                </a:tc>
                <a:tc>
                  <a:txBody>
                    <a:bodyPr/>
                    <a:p>
                      <a:pPr algn="just">
                        <a:lnSpc>
                          <a:spcPct val="100000"/>
                        </a:lnSpc>
                      </a:pPr>
                      <a:r>
                        <a:rPr b="1" lang="en-US" sz="1200" spc="-1" strike="noStrike">
                          <a:solidFill>
                            <a:srgbClr val="ffffff"/>
                          </a:solidFill>
                          <a:latin typeface="Calibri"/>
                        </a:rPr>
                        <a:t>Metode</a:t>
                      </a:r>
                      <a:endParaRPr b="0" lang="en-US" sz="1200" spc="-1" strike="noStrike">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4472c4"/>
                    </a:solidFill>
                  </a:tcPr>
                </a:tc>
                <a:tc>
                  <a:txBody>
                    <a:bodyPr/>
                    <a:p>
                      <a:pPr algn="just">
                        <a:lnSpc>
                          <a:spcPct val="100000"/>
                        </a:lnSpc>
                      </a:pPr>
                      <a:r>
                        <a:rPr b="1" lang="en-US" sz="1200" spc="-1" strike="noStrike">
                          <a:solidFill>
                            <a:srgbClr val="ffffff"/>
                          </a:solidFill>
                          <a:latin typeface="Calibri"/>
                        </a:rPr>
                        <a:t>Hasil</a:t>
                      </a:r>
                      <a:endParaRPr b="0" lang="en-US" sz="1200" spc="-1" strike="noStrike">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4472c4"/>
                    </a:solidFill>
                  </a:tcPr>
                </a:tc>
              </a:tr>
              <a:tr h="855000">
                <a:tc>
                  <a:txBody>
                    <a:bodyPr/>
                    <a:p>
                      <a:pPr algn="just">
                        <a:lnSpc>
                          <a:spcPct val="100000"/>
                        </a:lnSpc>
                      </a:pPr>
                      <a:r>
                        <a:rPr b="0" lang="en-US" sz="1200" spc="-1" strike="noStrike">
                          <a:solidFill>
                            <a:srgbClr val="000000"/>
                          </a:solidFill>
                          <a:latin typeface="Calibri"/>
                        </a:rPr>
                        <a:t>1</a:t>
                      </a:r>
                      <a:endParaRPr b="0" lang="en-US" sz="12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cfd5e9"/>
                    </a:solidFill>
                  </a:tcPr>
                </a:tc>
                <a:tc>
                  <a:txBody>
                    <a:bodyPr/>
                    <a:p>
                      <a:pPr algn="just">
                        <a:lnSpc>
                          <a:spcPct val="100000"/>
                        </a:lnSpc>
                      </a:pPr>
                      <a:r>
                        <a:rPr b="0" lang="en-US" sz="1200" spc="-1" strike="noStrike">
                          <a:solidFill>
                            <a:srgbClr val="000000"/>
                          </a:solidFill>
                          <a:latin typeface="Calibri"/>
                        </a:rPr>
                        <a:t>Adhi Prahara, Murinto ”</a:t>
                      </a:r>
                      <a:r>
                        <a:rPr b="0" i="1" lang="en-US" sz="1200" spc="-1" strike="noStrike">
                          <a:solidFill>
                            <a:srgbClr val="000000"/>
                          </a:solidFill>
                          <a:latin typeface="Calibri"/>
                        </a:rPr>
                        <a:t>Car Detection Based on Road Direction on Traffic</a:t>
                      </a:r>
                      <a:endParaRPr b="0" lang="en-US" sz="1200" spc="-1" strike="noStrike">
                        <a:latin typeface="Arial"/>
                      </a:endParaRPr>
                    </a:p>
                    <a:p>
                      <a:pPr algn="just">
                        <a:lnSpc>
                          <a:spcPct val="100000"/>
                        </a:lnSpc>
                      </a:pPr>
                      <a:r>
                        <a:rPr b="0" i="1" lang="en-US" sz="1200" spc="-1" strike="noStrike">
                          <a:solidFill>
                            <a:srgbClr val="000000"/>
                          </a:solidFill>
                          <a:latin typeface="Calibri"/>
                        </a:rPr>
                        <a:t>Surveillance Image</a:t>
                      </a:r>
                      <a:r>
                        <a:rPr b="0" lang="en-US" sz="1200" spc="-1" strike="noStrike">
                          <a:solidFill>
                            <a:srgbClr val="000000"/>
                          </a:solidFill>
                          <a:latin typeface="Calibri"/>
                        </a:rPr>
                        <a:t>”</a:t>
                      </a:r>
                      <a:endParaRPr b="0" lang="en-US" sz="12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cfd5e9"/>
                    </a:solidFill>
                  </a:tcPr>
                </a:tc>
                <a:tc>
                  <a:txBody>
                    <a:bodyPr/>
                    <a:p>
                      <a:pPr algn="just">
                        <a:lnSpc>
                          <a:spcPct val="100000"/>
                        </a:lnSpc>
                      </a:pPr>
                      <a:r>
                        <a:rPr b="0" lang="en-US" sz="1200" spc="-1" strike="noStrike">
                          <a:solidFill>
                            <a:srgbClr val="000000"/>
                          </a:solidFill>
                          <a:latin typeface="Calibri"/>
                        </a:rPr>
                        <a:t>Mendeteksi mobil dari semua sudut pandang kamera pengawas.</a:t>
                      </a:r>
                      <a:endParaRPr b="0" lang="en-US" sz="12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cfd5e9"/>
                    </a:solidFill>
                  </a:tcPr>
                </a:tc>
                <a:tc>
                  <a:txBody>
                    <a:bodyPr/>
                    <a:p>
                      <a:pPr algn="just">
                        <a:lnSpc>
                          <a:spcPct val="100000"/>
                        </a:lnSpc>
                      </a:pPr>
                      <a:r>
                        <a:rPr b="0" lang="en-US" sz="1200" spc="-1" strike="noStrike">
                          <a:solidFill>
                            <a:srgbClr val="000000"/>
                          </a:solidFill>
                          <a:latin typeface="Calibri"/>
                        </a:rPr>
                        <a:t>HOG, SVM</a:t>
                      </a:r>
                      <a:endParaRPr b="0" lang="en-US" sz="12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cfd5e9"/>
                    </a:solidFill>
                  </a:tcPr>
                </a:tc>
                <a:tc>
                  <a:txBody>
                    <a:bodyPr/>
                    <a:p>
                      <a:pPr algn="just">
                        <a:lnSpc>
                          <a:spcPct val="100000"/>
                        </a:lnSpc>
                      </a:pPr>
                      <a:r>
                        <a:rPr b="0" lang="en-US" sz="1200" spc="-1" strike="noStrike">
                          <a:solidFill>
                            <a:srgbClr val="000000"/>
                          </a:solidFill>
                          <a:latin typeface="Calibri"/>
                        </a:rPr>
                        <a:t>Area jalan diekstraksi untuk menentukan</a:t>
                      </a:r>
                      <a:endParaRPr b="0" lang="en-US" sz="1200" spc="-1" strike="noStrike">
                        <a:latin typeface="Arial"/>
                      </a:endParaRPr>
                    </a:p>
                    <a:p>
                      <a:pPr algn="just">
                        <a:lnSpc>
                          <a:spcPct val="100000"/>
                        </a:lnSpc>
                      </a:pPr>
                      <a:r>
                        <a:rPr b="0" lang="en-US" sz="1200" spc="-1" strike="noStrike">
                          <a:solidFill>
                            <a:srgbClr val="000000"/>
                          </a:solidFill>
                          <a:latin typeface="Calibri"/>
                        </a:rPr>
                        <a:t>area deteksi dan arah jalanan digunakan untuk menentukan detektor mobil yang</a:t>
                      </a:r>
                      <a:endParaRPr b="0" lang="en-US" sz="1200" spc="-1" strike="noStrike">
                        <a:latin typeface="Arial"/>
                      </a:endParaRPr>
                    </a:p>
                    <a:p>
                      <a:pPr algn="just">
                        <a:lnSpc>
                          <a:spcPct val="100000"/>
                        </a:lnSpc>
                      </a:pPr>
                      <a:r>
                        <a:rPr b="0" lang="en-US" sz="1200" spc="-1" strike="noStrike">
                          <a:solidFill>
                            <a:srgbClr val="000000"/>
                          </a:solidFill>
                          <a:latin typeface="Calibri"/>
                        </a:rPr>
                        <a:t>akan digunakan oleh </a:t>
                      </a:r>
                      <a:r>
                        <a:rPr b="0" i="1" lang="en-US" sz="1200" spc="-1" strike="noStrike">
                          <a:solidFill>
                            <a:srgbClr val="000000"/>
                          </a:solidFill>
                          <a:latin typeface="Calibri"/>
                        </a:rPr>
                        <a:t>Linear - Support Vector Machine (Linear- SVM)</a:t>
                      </a:r>
                      <a:r>
                        <a:rPr b="0" lang="en-US" sz="1200" spc="-1" strike="noStrike">
                          <a:solidFill>
                            <a:srgbClr val="000000"/>
                          </a:solidFill>
                          <a:latin typeface="Calibri"/>
                        </a:rPr>
                        <a:t>.</a:t>
                      </a:r>
                      <a:endParaRPr b="0" lang="en-US" sz="12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cfd5e9"/>
                    </a:solidFill>
                  </a:tcPr>
                </a:tc>
              </a:tr>
              <a:tr h="1007640">
                <a:tc>
                  <a:txBody>
                    <a:bodyPr/>
                    <a:p>
                      <a:pPr algn="just">
                        <a:lnSpc>
                          <a:spcPct val="100000"/>
                        </a:lnSpc>
                      </a:pPr>
                      <a:r>
                        <a:rPr b="0" lang="en-US" sz="1200" spc="-1" strike="noStrike">
                          <a:solidFill>
                            <a:srgbClr val="000000"/>
                          </a:solidFill>
                          <a:latin typeface="Calibri"/>
                        </a:rPr>
                        <a:t>2</a:t>
                      </a:r>
                      <a:endParaRPr b="0" lang="en-US" sz="12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tc>
                  <a:txBody>
                    <a:bodyPr/>
                    <a:p>
                      <a:pPr algn="just">
                        <a:lnSpc>
                          <a:spcPct val="100000"/>
                        </a:lnSpc>
                      </a:pPr>
                      <a:r>
                        <a:rPr b="0" lang="en-US" sz="1200" spc="-1" strike="noStrike">
                          <a:solidFill>
                            <a:srgbClr val="000000"/>
                          </a:solidFill>
                          <a:latin typeface="Calibri"/>
                        </a:rPr>
                        <a:t>Daniel Neumann, Tobias Langner, Fritz Ulbrich, Dorothee Spitta1and Daniel Goehring ”</a:t>
                      </a:r>
                      <a:r>
                        <a:rPr b="0" i="1" lang="en-US" sz="1200" spc="-1" strike="noStrike">
                          <a:solidFill>
                            <a:srgbClr val="000000"/>
                          </a:solidFill>
                          <a:latin typeface="Calibri"/>
                        </a:rPr>
                        <a:t>Online Vehicle Detection using Haarlike, LBP and HOG Feature based Image Classifiers with Stereo Vision Preselection</a:t>
                      </a:r>
                      <a:r>
                        <a:rPr b="0" lang="en-US" sz="1200" spc="-1" strike="noStrike">
                          <a:solidFill>
                            <a:srgbClr val="000000"/>
                          </a:solidFill>
                          <a:latin typeface="Calibri"/>
                        </a:rPr>
                        <a:t>”</a:t>
                      </a:r>
                      <a:endParaRPr b="0" lang="en-US" sz="12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tc>
                  <a:txBody>
                    <a:bodyPr/>
                    <a:p>
                      <a:pPr algn="just">
                        <a:lnSpc>
                          <a:spcPct val="100000"/>
                        </a:lnSpc>
                      </a:pPr>
                      <a:r>
                        <a:rPr b="0" lang="en-US" sz="1200" spc="-1" strike="noStrike">
                          <a:solidFill>
                            <a:srgbClr val="000000"/>
                          </a:solidFill>
                          <a:latin typeface="Calibri"/>
                        </a:rPr>
                        <a:t>Membandingkan</a:t>
                      </a:r>
                      <a:endParaRPr b="0" lang="en-US" sz="1200" spc="-1" strike="noStrike">
                        <a:latin typeface="Arial"/>
                      </a:endParaRPr>
                    </a:p>
                    <a:p>
                      <a:pPr algn="just">
                        <a:lnSpc>
                          <a:spcPct val="100000"/>
                        </a:lnSpc>
                      </a:pPr>
                      <a:r>
                        <a:rPr b="0" lang="en-US" sz="1200" spc="-1" strike="noStrike">
                          <a:solidFill>
                            <a:srgbClr val="000000"/>
                          </a:solidFill>
                          <a:latin typeface="Calibri"/>
                        </a:rPr>
                        <a:t>metode ekstraksi fitur.</a:t>
                      </a:r>
                      <a:endParaRPr b="0" lang="en-US" sz="12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tc>
                  <a:txBody>
                    <a:bodyPr/>
                    <a:p>
                      <a:pPr algn="just">
                        <a:lnSpc>
                          <a:spcPct val="100000"/>
                        </a:lnSpc>
                      </a:pPr>
                      <a:r>
                        <a:rPr b="0" lang="en-US" sz="1200" spc="-1" strike="noStrike">
                          <a:solidFill>
                            <a:srgbClr val="000000"/>
                          </a:solidFill>
                          <a:latin typeface="Calibri"/>
                        </a:rPr>
                        <a:t>Haar-like, LBP, dan HOG</a:t>
                      </a:r>
                      <a:endParaRPr b="0" lang="en-US" sz="12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tc>
                  <a:txBody>
                    <a:bodyPr/>
                    <a:p>
                      <a:pPr algn="just">
                        <a:lnSpc>
                          <a:spcPct val="100000"/>
                        </a:lnSpc>
                      </a:pPr>
                      <a:r>
                        <a:rPr b="0" lang="en-US" sz="1200" spc="-1" strike="noStrike">
                          <a:solidFill>
                            <a:srgbClr val="000000"/>
                          </a:solidFill>
                          <a:latin typeface="Calibri"/>
                        </a:rPr>
                        <a:t>Memberikan perbandingan penggunaan metode ekstraksi fitur antara Haar-like, LBP, dan HOG.</a:t>
                      </a:r>
                      <a:endParaRPr b="0" lang="en-US" sz="12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tr>
              <a:tr h="702360">
                <a:tc>
                  <a:txBody>
                    <a:bodyPr/>
                    <a:p>
                      <a:pPr algn="just">
                        <a:lnSpc>
                          <a:spcPct val="100000"/>
                        </a:lnSpc>
                      </a:pPr>
                      <a:r>
                        <a:rPr b="0" lang="en-US" sz="1200" spc="-1" strike="noStrike">
                          <a:solidFill>
                            <a:srgbClr val="000000"/>
                          </a:solidFill>
                          <a:latin typeface="Calibri"/>
                        </a:rPr>
                        <a:t>3</a:t>
                      </a:r>
                      <a:endParaRPr b="0" lang="en-US" sz="12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cfd5e9"/>
                    </a:solidFill>
                  </a:tcPr>
                </a:tc>
                <a:tc>
                  <a:txBody>
                    <a:bodyPr/>
                    <a:p>
                      <a:pPr algn="just">
                        <a:lnSpc>
                          <a:spcPct val="100000"/>
                        </a:lnSpc>
                      </a:pPr>
                      <a:r>
                        <a:rPr b="0" lang="en-US" sz="1200" spc="-1" strike="noStrike">
                          <a:solidFill>
                            <a:srgbClr val="000000"/>
                          </a:solidFill>
                          <a:latin typeface="Calibri"/>
                        </a:rPr>
                        <a:t>A.Shakin Banu dan P. Vasuki ”</a:t>
                      </a:r>
                      <a:r>
                        <a:rPr b="0" i="1" lang="en-US" sz="1200" spc="-1" strike="noStrike">
                          <a:solidFill>
                            <a:srgbClr val="000000"/>
                          </a:solidFill>
                          <a:latin typeface="Calibri"/>
                        </a:rPr>
                        <a:t>Video</a:t>
                      </a:r>
                      <a:endParaRPr b="0" lang="en-US" sz="1200" spc="-1" strike="noStrike">
                        <a:latin typeface="Arial"/>
                      </a:endParaRPr>
                    </a:p>
                    <a:p>
                      <a:pPr algn="just">
                        <a:lnSpc>
                          <a:spcPct val="100000"/>
                        </a:lnSpc>
                      </a:pPr>
                      <a:r>
                        <a:rPr b="0" i="1" lang="en-US" sz="1200" spc="-1" strike="noStrike">
                          <a:solidFill>
                            <a:srgbClr val="000000"/>
                          </a:solidFill>
                          <a:latin typeface="Calibri"/>
                        </a:rPr>
                        <a:t>Based Vehicle Detection Using</a:t>
                      </a:r>
                      <a:endParaRPr b="0" lang="en-US" sz="1200" spc="-1" strike="noStrike">
                        <a:latin typeface="Arial"/>
                      </a:endParaRPr>
                    </a:p>
                    <a:p>
                      <a:pPr algn="just">
                        <a:lnSpc>
                          <a:spcPct val="100000"/>
                        </a:lnSpc>
                      </a:pPr>
                      <a:r>
                        <a:rPr b="0" i="1" lang="en-US" sz="1200" spc="-1" strike="noStrike">
                          <a:solidFill>
                            <a:srgbClr val="000000"/>
                          </a:solidFill>
                          <a:latin typeface="Calibri"/>
                        </a:rPr>
                        <a:t>Morphological Operation and</a:t>
                      </a:r>
                      <a:endParaRPr b="0" lang="en-US" sz="1200" spc="-1" strike="noStrike">
                        <a:latin typeface="Arial"/>
                      </a:endParaRPr>
                    </a:p>
                    <a:p>
                      <a:pPr algn="just">
                        <a:lnSpc>
                          <a:spcPct val="100000"/>
                        </a:lnSpc>
                      </a:pPr>
                      <a:r>
                        <a:rPr b="0" i="1" lang="en-US" sz="1200" spc="-1" strike="noStrike">
                          <a:solidFill>
                            <a:srgbClr val="000000"/>
                          </a:solidFill>
                          <a:latin typeface="Calibri"/>
                        </a:rPr>
                        <a:t>HOG Feature Extraction</a:t>
                      </a:r>
                      <a:r>
                        <a:rPr b="0" lang="en-US" sz="1200" spc="-1" strike="noStrike">
                          <a:solidFill>
                            <a:srgbClr val="000000"/>
                          </a:solidFill>
                          <a:latin typeface="Calibri"/>
                        </a:rPr>
                        <a:t>”</a:t>
                      </a:r>
                      <a:endParaRPr b="0" lang="en-US" sz="12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cfd5e9"/>
                    </a:solidFill>
                  </a:tcPr>
                </a:tc>
                <a:tc>
                  <a:txBody>
                    <a:bodyPr/>
                    <a:p>
                      <a:pPr algn="just">
                        <a:lnSpc>
                          <a:spcPct val="100000"/>
                        </a:lnSpc>
                      </a:pPr>
                      <a:r>
                        <a:rPr b="0" lang="en-US" sz="1200" spc="-1" strike="noStrike">
                          <a:solidFill>
                            <a:srgbClr val="000000"/>
                          </a:solidFill>
                          <a:latin typeface="Calibri"/>
                        </a:rPr>
                        <a:t>Penggunaan proses morfologi dan HOG untuk mendeteksi objek.</a:t>
                      </a:r>
                      <a:endParaRPr b="0" lang="en-US" sz="12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cfd5e9"/>
                    </a:solidFill>
                  </a:tcPr>
                </a:tc>
                <a:tc>
                  <a:txBody>
                    <a:bodyPr/>
                    <a:p>
                      <a:pPr algn="just">
                        <a:lnSpc>
                          <a:spcPct val="100000"/>
                        </a:lnSpc>
                      </a:pPr>
                      <a:r>
                        <a:rPr b="0" lang="en-US" sz="1200" spc="-1" strike="noStrike">
                          <a:solidFill>
                            <a:srgbClr val="000000"/>
                          </a:solidFill>
                          <a:latin typeface="Calibri"/>
                        </a:rPr>
                        <a:t>Morphological</a:t>
                      </a:r>
                      <a:endParaRPr b="0" lang="en-US" sz="1200" spc="-1" strike="noStrike">
                        <a:latin typeface="Arial"/>
                      </a:endParaRPr>
                    </a:p>
                    <a:p>
                      <a:pPr algn="just">
                        <a:lnSpc>
                          <a:spcPct val="100000"/>
                        </a:lnSpc>
                      </a:pPr>
                      <a:r>
                        <a:rPr b="0" lang="en-US" sz="1200" spc="-1" strike="noStrike">
                          <a:solidFill>
                            <a:srgbClr val="000000"/>
                          </a:solidFill>
                          <a:latin typeface="Calibri"/>
                        </a:rPr>
                        <a:t>Operation, HOG</a:t>
                      </a:r>
                      <a:endParaRPr b="0" lang="en-US" sz="12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cfd5e9"/>
                    </a:solidFill>
                  </a:tcPr>
                </a:tc>
                <a:tc>
                  <a:txBody>
                    <a:bodyPr/>
                    <a:p>
                      <a:pPr algn="just">
                        <a:lnSpc>
                          <a:spcPct val="100000"/>
                        </a:lnSpc>
                      </a:pPr>
                      <a:r>
                        <a:rPr b="0" lang="en-US" sz="1200" spc="-1" strike="noStrike">
                          <a:solidFill>
                            <a:srgbClr val="000000"/>
                          </a:solidFill>
                          <a:latin typeface="Calibri"/>
                        </a:rPr>
                        <a:t>Hasil analisis menerangkan bahwa deteksi kendaraan menggunakan metode ini mencapai tingkat kesuksesan dengan akurasi sekitar 83 persen.</a:t>
                      </a:r>
                      <a:endParaRPr b="0" lang="en-US" sz="12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cfd5e9"/>
                    </a:solidFill>
                  </a:tcPr>
                </a:tc>
              </a:tr>
              <a:tr h="702360">
                <a:tc>
                  <a:txBody>
                    <a:bodyPr/>
                    <a:p>
                      <a:pPr algn="just">
                        <a:lnSpc>
                          <a:spcPct val="100000"/>
                        </a:lnSpc>
                      </a:pPr>
                      <a:r>
                        <a:rPr b="0" lang="en-US" sz="1200" spc="-1" strike="noStrike">
                          <a:solidFill>
                            <a:srgbClr val="000000"/>
                          </a:solidFill>
                          <a:latin typeface="Calibri"/>
                        </a:rPr>
                        <a:t>4</a:t>
                      </a:r>
                      <a:endParaRPr b="0" lang="en-US" sz="12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tc>
                  <a:txBody>
                    <a:bodyPr/>
                    <a:p>
                      <a:pPr algn="just">
                        <a:lnSpc>
                          <a:spcPct val="100000"/>
                        </a:lnSpc>
                      </a:pPr>
                      <a:r>
                        <a:rPr b="0" lang="en-US" sz="1200" spc="-1" strike="noStrike">
                          <a:solidFill>
                            <a:srgbClr val="000000"/>
                          </a:solidFill>
                          <a:latin typeface="Calibri"/>
                        </a:rPr>
                        <a:t>G. Adhika dan R.R.W. Ken ”Penerapan </a:t>
                      </a:r>
                      <a:r>
                        <a:rPr b="0" i="1" lang="en-US" sz="1200" spc="-1" strike="noStrike">
                          <a:solidFill>
                            <a:srgbClr val="000000"/>
                          </a:solidFill>
                          <a:latin typeface="Calibri"/>
                        </a:rPr>
                        <a:t>Histogram of Oriented Gradients, Principal Component Analysis, dan AdaBoost</a:t>
                      </a:r>
                      <a:r>
                        <a:rPr b="0" lang="en-US" sz="1200" spc="-1" strike="noStrike">
                          <a:solidFill>
                            <a:srgbClr val="000000"/>
                          </a:solidFill>
                          <a:latin typeface="Calibri"/>
                        </a:rPr>
                        <a:t> untuk Sistem Pengenalan Wajah”</a:t>
                      </a:r>
                      <a:endParaRPr b="0" lang="en-US" sz="12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tc>
                  <a:txBody>
                    <a:bodyPr/>
                    <a:p>
                      <a:pPr algn="just">
                        <a:lnSpc>
                          <a:spcPct val="100000"/>
                        </a:lnSpc>
                      </a:pPr>
                      <a:r>
                        <a:rPr b="0" lang="en-US" sz="1200" spc="-1" strike="noStrike">
                          <a:solidFill>
                            <a:srgbClr val="000000"/>
                          </a:solidFill>
                          <a:latin typeface="Calibri"/>
                        </a:rPr>
                        <a:t>Penggunaan proses HOG,  CA, dan AdaBoost untuk pengenalan wajah. </a:t>
                      </a:r>
                      <a:endParaRPr b="0" lang="en-US" sz="12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tc>
                  <a:txBody>
                    <a:bodyPr/>
                    <a:p>
                      <a:pPr algn="just">
                        <a:lnSpc>
                          <a:spcPct val="100000"/>
                        </a:lnSpc>
                      </a:pPr>
                      <a:r>
                        <a:rPr b="0" lang="en-US" sz="1200" spc="-1" strike="noStrike">
                          <a:solidFill>
                            <a:srgbClr val="000000"/>
                          </a:solidFill>
                          <a:latin typeface="Calibri"/>
                        </a:rPr>
                        <a:t>HOG, PCA, AdaBoost</a:t>
                      </a:r>
                      <a:endParaRPr b="0" lang="en-US" sz="12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tc>
                  <a:txBody>
                    <a:bodyPr/>
                    <a:p>
                      <a:pPr algn="just">
                        <a:lnSpc>
                          <a:spcPct val="100000"/>
                        </a:lnSpc>
                      </a:pPr>
                      <a:r>
                        <a:rPr b="0" lang="en-US" sz="1200" spc="-1" strike="noStrike">
                          <a:solidFill>
                            <a:srgbClr val="000000"/>
                          </a:solidFill>
                          <a:latin typeface="Calibri"/>
                        </a:rPr>
                        <a:t>Hasil analisis menerangkan bahwa pengenalan wajah  enggunakan metode PCA dapat meningkatkan akurasi. </a:t>
                      </a:r>
                      <a:endParaRPr b="0" lang="en-US" sz="12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tr>
            </a:tbl>
          </a:graphicData>
        </a:graphic>
      </p:graphicFrame>
    </p:spTree>
  </p:cSld>
  <p:timing>
    <p:tnLst>
      <p:par>
        <p:cTn id="93" dur="indefinite" restart="never" nodeType="tmRoot">
          <p:childTnLst>
            <p:seq>
              <p:cTn id="94" dur="indefinite" nodeType="mainSeq"/>
              <p:prevCondLst>
                <p:cond delay="0" evt="onPrev">
                  <p:tgtEl>
                    <p:sldTgt/>
                  </p:tgtEl>
                </p:cond>
              </p:prevCondLst>
              <p:nextCondLst>
                <p:cond delay="0" evt="onNext">
                  <p:tgtEl>
                    <p:sldTgt/>
                  </p:tgtEl>
                </p:cond>
              </p:nextCondLst>
            </p:seq>
          </p:childTnLst>
        </p:cTn>
      </p:par>
    </p:tnLst>
  </p:timing>
</p:sld>
</file>

<file path=ppt/slides/slide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4" name="TextShape 1"/>
          <p:cNvSpPr txBox="1"/>
          <p:nvPr/>
        </p:nvSpPr>
        <p:spPr>
          <a:xfrm>
            <a:off x="838080" y="365040"/>
            <a:ext cx="10515240" cy="1325160"/>
          </a:xfrm>
          <a:prstGeom prst="rect">
            <a:avLst/>
          </a:prstGeom>
          <a:noFill/>
          <a:ln>
            <a:noFill/>
          </a:ln>
        </p:spPr>
        <p:txBody>
          <a:bodyPr anchor="ctr"/>
          <a:p>
            <a:pPr>
              <a:lnSpc>
                <a:spcPct val="90000"/>
              </a:lnSpc>
            </a:pPr>
            <a:r>
              <a:rPr b="1" lang="en-US" sz="4400" spc="-1" strike="noStrike">
                <a:solidFill>
                  <a:srgbClr val="000000"/>
                </a:solidFill>
                <a:latin typeface="Calibri Light"/>
              </a:rPr>
              <a:t>BAB II – Tinjauan Studi</a:t>
            </a:r>
            <a:endParaRPr b="0" lang="en-US" sz="4400" spc="-1" strike="noStrike">
              <a:solidFill>
                <a:srgbClr val="000000"/>
              </a:solidFill>
              <a:latin typeface="Calibri"/>
            </a:endParaRPr>
          </a:p>
        </p:txBody>
      </p:sp>
      <p:sp>
        <p:nvSpPr>
          <p:cNvPr id="285" name="TextShape 2"/>
          <p:cNvSpPr txBox="1"/>
          <p:nvPr/>
        </p:nvSpPr>
        <p:spPr>
          <a:xfrm>
            <a:off x="838080" y="1414080"/>
            <a:ext cx="10515240" cy="4350960"/>
          </a:xfrm>
          <a:prstGeom prst="rect">
            <a:avLst/>
          </a:prstGeom>
          <a:noFill/>
          <a:ln>
            <a:noFill/>
          </a:ln>
        </p:spPr>
        <p:txBody>
          <a:bodyPr>
            <a:normAutofit/>
          </a:bodyPr>
          <a:p>
            <a:pPr algn="just">
              <a:lnSpc>
                <a:spcPct val="90000"/>
              </a:lnSpc>
              <a:spcBef>
                <a:spcPts val="1001"/>
              </a:spcBef>
            </a:pPr>
            <a:r>
              <a:rPr b="0" lang="en-US" sz="2800" spc="-1" strike="noStrike">
                <a:solidFill>
                  <a:srgbClr val="000000"/>
                </a:solidFill>
                <a:latin typeface="Calibri"/>
              </a:rPr>
              <a:t>Pada penelitian yang dilakukan Adhi Prahara et al., mengusulkan framework dengan metode HOG dan SVM untuk mendeteksi mobil. Pertama, dataset dibagi menjadi data latih dan data uji. Data  dikelompokkan berdasarkan sudut pandang (depan atau belakang, kiri atas atau kanan bawah, kanan atas atau kiri bawah, kiri atau kanan). Selanjutnya, untuk menentukan sudut pandang, dilakukan deteksi arah jalan. Terakhir, metode HOG dan SVM digunakan untuk deteksi mobil.</a:t>
            </a:r>
            <a:endParaRPr b="0" lang="en-US" sz="2800" spc="-1" strike="noStrike">
              <a:solidFill>
                <a:srgbClr val="000000"/>
              </a:solidFill>
              <a:latin typeface="Calibri"/>
            </a:endParaRPr>
          </a:p>
        </p:txBody>
      </p:sp>
      <p:sp>
        <p:nvSpPr>
          <p:cNvPr id="286" name="TextShape 3"/>
          <p:cNvSpPr txBox="1"/>
          <p:nvPr/>
        </p:nvSpPr>
        <p:spPr>
          <a:xfrm>
            <a:off x="8610480" y="6356520"/>
            <a:ext cx="2742840" cy="364680"/>
          </a:xfrm>
          <a:prstGeom prst="rect">
            <a:avLst/>
          </a:prstGeom>
          <a:noFill/>
          <a:ln>
            <a:noFill/>
          </a:ln>
        </p:spPr>
        <p:txBody>
          <a:bodyPr anchor="ctr"/>
          <a:p>
            <a:pPr algn="r">
              <a:lnSpc>
                <a:spcPct val="100000"/>
              </a:lnSpc>
            </a:pPr>
            <a:fld id="{36521A98-D8DF-4496-8F18-3FE483A38318}" type="slidenum">
              <a:rPr b="0" lang="en-US" sz="1200" spc="-1" strike="noStrike">
                <a:solidFill>
                  <a:srgbClr val="8b8b8b"/>
                </a:solidFill>
                <a:latin typeface="Calibri"/>
              </a:rPr>
              <a:t>1</a:t>
            </a:fld>
            <a:endParaRPr b="0" lang="en-US" sz="1200" spc="-1" strike="noStrike">
              <a:latin typeface="Times New Roman"/>
            </a:endParaRPr>
          </a:p>
        </p:txBody>
      </p:sp>
    </p:spTree>
  </p:cSld>
  <p:timing>
    <p:tnLst>
      <p:par>
        <p:cTn id="95" dur="indefinite" restart="never" nodeType="tmRoot">
          <p:childTnLst>
            <p:seq>
              <p:cTn id="96" dur="indefinite" nodeType="mainSeq"/>
              <p:prevCondLst>
                <p:cond delay="0" evt="onPrev">
                  <p:tgtEl>
                    <p:sldTgt/>
                  </p:tgtEl>
                </p:cond>
              </p:prevCondLst>
              <p:nextCondLst>
                <p:cond delay="0" evt="onNext">
                  <p:tgtEl>
                    <p:sldTgt/>
                  </p:tgtEl>
                </p:cond>
              </p:nextCondLst>
            </p:seq>
          </p:childTnLst>
        </p:cTn>
      </p:par>
    </p:tnLst>
  </p:timing>
</p:sld>
</file>

<file path=ppt/slides/slide5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7" name="TextShape 1"/>
          <p:cNvSpPr txBox="1"/>
          <p:nvPr/>
        </p:nvSpPr>
        <p:spPr>
          <a:xfrm>
            <a:off x="838080" y="365040"/>
            <a:ext cx="10515240" cy="1325160"/>
          </a:xfrm>
          <a:prstGeom prst="rect">
            <a:avLst/>
          </a:prstGeom>
          <a:noFill/>
          <a:ln>
            <a:noFill/>
          </a:ln>
        </p:spPr>
        <p:txBody>
          <a:bodyPr anchor="ctr"/>
          <a:p>
            <a:pPr>
              <a:lnSpc>
                <a:spcPct val="90000"/>
              </a:lnSpc>
            </a:pPr>
            <a:r>
              <a:rPr b="1" lang="en-US" sz="4400" spc="-1" strike="noStrike">
                <a:solidFill>
                  <a:srgbClr val="000000"/>
                </a:solidFill>
                <a:latin typeface="Calibri Light"/>
              </a:rPr>
              <a:t>BAB II – Tinjauan Studi</a:t>
            </a:r>
            <a:endParaRPr b="0" lang="en-US" sz="4400" spc="-1" strike="noStrike">
              <a:solidFill>
                <a:srgbClr val="000000"/>
              </a:solidFill>
              <a:latin typeface="Calibri"/>
            </a:endParaRPr>
          </a:p>
        </p:txBody>
      </p:sp>
      <p:sp>
        <p:nvSpPr>
          <p:cNvPr id="288" name="TextShape 2"/>
          <p:cNvSpPr txBox="1"/>
          <p:nvPr/>
        </p:nvSpPr>
        <p:spPr>
          <a:xfrm>
            <a:off x="838080" y="1414080"/>
            <a:ext cx="10515240" cy="4350960"/>
          </a:xfrm>
          <a:prstGeom prst="rect">
            <a:avLst/>
          </a:prstGeom>
          <a:noFill/>
          <a:ln>
            <a:noFill/>
          </a:ln>
        </p:spPr>
        <p:txBody>
          <a:bodyPr>
            <a:normAutofit/>
          </a:bodyPr>
          <a:p>
            <a:pPr algn="just">
              <a:lnSpc>
                <a:spcPct val="90000"/>
              </a:lnSpc>
              <a:spcBef>
                <a:spcPts val="1001"/>
              </a:spcBef>
            </a:pPr>
            <a:r>
              <a:rPr b="0" lang="en-US" sz="2800" spc="-1" strike="noStrike">
                <a:solidFill>
                  <a:srgbClr val="000000"/>
                </a:solidFill>
                <a:latin typeface="Calibri"/>
              </a:rPr>
              <a:t>Pada penelitian yang dilakukan Daniel Neumann et al., menerapkan detektor DPM (DeformableParts Model), di mana bagian-bagian dari pola gambar dilatih dengan peningkatan resolusi oleh filter bagian. Untuk dapat mengidentifikasi kendaraan digunakan klasifikasi gambar dan melatihnya pada tampilan belakang kendaraan. Kemudian  menerapkan berbagai algoritma computer vision yang efisien.</a:t>
            </a:r>
            <a:endParaRPr b="0" lang="en-US" sz="2800" spc="-1" strike="noStrike">
              <a:solidFill>
                <a:srgbClr val="000000"/>
              </a:solidFill>
              <a:latin typeface="Calibri"/>
            </a:endParaRPr>
          </a:p>
        </p:txBody>
      </p:sp>
      <p:sp>
        <p:nvSpPr>
          <p:cNvPr id="289" name="TextShape 3"/>
          <p:cNvSpPr txBox="1"/>
          <p:nvPr/>
        </p:nvSpPr>
        <p:spPr>
          <a:xfrm>
            <a:off x="8610480" y="6356520"/>
            <a:ext cx="2742840" cy="364680"/>
          </a:xfrm>
          <a:prstGeom prst="rect">
            <a:avLst/>
          </a:prstGeom>
          <a:noFill/>
          <a:ln>
            <a:noFill/>
          </a:ln>
        </p:spPr>
        <p:txBody>
          <a:bodyPr anchor="ctr"/>
          <a:p>
            <a:pPr algn="r">
              <a:lnSpc>
                <a:spcPct val="100000"/>
              </a:lnSpc>
            </a:pPr>
            <a:fld id="{8F70F59D-C5A1-402D-8EA3-462A1523E5C9}" type="slidenum">
              <a:rPr b="0" lang="en-US" sz="1200" spc="-1" strike="noStrike">
                <a:solidFill>
                  <a:srgbClr val="8b8b8b"/>
                </a:solidFill>
                <a:latin typeface="Calibri"/>
              </a:rPr>
              <a:t>1</a:t>
            </a:fld>
            <a:endParaRPr b="0" lang="en-US" sz="1200" spc="-1" strike="noStrike">
              <a:latin typeface="Times New Roman"/>
            </a:endParaRPr>
          </a:p>
        </p:txBody>
      </p:sp>
    </p:spTree>
  </p:cSld>
  <p:timing>
    <p:tnLst>
      <p:par>
        <p:cTn id="97" dur="indefinite" restart="never" nodeType="tmRoot">
          <p:childTnLst>
            <p:seq>
              <p:cTn id="98" dur="indefinite" nodeType="mainSeq"/>
              <p:prevCondLst>
                <p:cond delay="0" evt="onPrev">
                  <p:tgtEl>
                    <p:sldTgt/>
                  </p:tgtEl>
                </p:cond>
              </p:prevCondLst>
              <p:nextCondLst>
                <p:cond delay="0" evt="onNext">
                  <p:tgtEl>
                    <p:sldTgt/>
                  </p:tgtEl>
                </p:cond>
              </p:nextCondLst>
            </p:seq>
          </p:childTnLst>
        </p:cTn>
      </p:par>
    </p:tnLst>
  </p:timing>
</p:sld>
</file>

<file path=ppt/slides/slide5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0" name="TextShape 1"/>
          <p:cNvSpPr txBox="1"/>
          <p:nvPr/>
        </p:nvSpPr>
        <p:spPr>
          <a:xfrm>
            <a:off x="838080" y="365040"/>
            <a:ext cx="10515240" cy="1325160"/>
          </a:xfrm>
          <a:prstGeom prst="rect">
            <a:avLst/>
          </a:prstGeom>
          <a:noFill/>
          <a:ln>
            <a:noFill/>
          </a:ln>
        </p:spPr>
        <p:txBody>
          <a:bodyPr anchor="ctr"/>
          <a:p>
            <a:pPr>
              <a:lnSpc>
                <a:spcPct val="90000"/>
              </a:lnSpc>
            </a:pPr>
            <a:r>
              <a:rPr b="1" lang="en-US" sz="4400" spc="-1" strike="noStrike">
                <a:solidFill>
                  <a:srgbClr val="000000"/>
                </a:solidFill>
                <a:latin typeface="Calibri Light"/>
              </a:rPr>
              <a:t>BAB II – Tinjauan Studi</a:t>
            </a:r>
            <a:endParaRPr b="0" lang="en-US" sz="4400" spc="-1" strike="noStrike">
              <a:solidFill>
                <a:srgbClr val="000000"/>
              </a:solidFill>
              <a:latin typeface="Calibri"/>
            </a:endParaRPr>
          </a:p>
        </p:txBody>
      </p:sp>
      <p:sp>
        <p:nvSpPr>
          <p:cNvPr id="291" name="TextShape 2"/>
          <p:cNvSpPr txBox="1"/>
          <p:nvPr/>
        </p:nvSpPr>
        <p:spPr>
          <a:xfrm>
            <a:off x="838080" y="1414080"/>
            <a:ext cx="10515240" cy="4350960"/>
          </a:xfrm>
          <a:prstGeom prst="rect">
            <a:avLst/>
          </a:prstGeom>
          <a:noFill/>
          <a:ln>
            <a:noFill/>
          </a:ln>
        </p:spPr>
        <p:txBody>
          <a:bodyPr>
            <a:normAutofit/>
          </a:bodyPr>
          <a:p>
            <a:pPr algn="just">
              <a:lnSpc>
                <a:spcPct val="90000"/>
              </a:lnSpc>
              <a:spcBef>
                <a:spcPts val="1001"/>
              </a:spcBef>
            </a:pPr>
            <a:r>
              <a:rPr b="0" lang="en-US" sz="2800" spc="-1" strike="noStrike">
                <a:solidFill>
                  <a:srgbClr val="000000"/>
                </a:solidFill>
                <a:latin typeface="Calibri"/>
              </a:rPr>
              <a:t>Pada penelitian yang dilakukan A. Shakin Banu et al., mengusulkan framework dengan metode morphological operations dan HOG untuk mendeteksi mobil. Pertama, akan dilakukan pemilihan ROI (Region of Interest) untuk mengurangi penggunaan memori. Berdasarkan hasil pre-procesing, citra akan diterapkan Sobel edge Detection sehingga didapatkan fitur gradien fungsi intensitas dari frame yang kemudian digunakan untuk perhitungan gradien. Terakhir, metode morphological operation akan dilakukan untuk menghapus objek yang tidak seharusnya terdeteksi, sehingga mengurangi piksel dalam frame. HOG kemudian diterapkan untuk ekstraksi fitur dan SVM untuk menentukan apakah mobil atau bukan.</a:t>
            </a:r>
            <a:endParaRPr b="0" lang="en-US" sz="2800" spc="-1" strike="noStrike">
              <a:solidFill>
                <a:srgbClr val="000000"/>
              </a:solidFill>
              <a:latin typeface="Calibri"/>
            </a:endParaRPr>
          </a:p>
        </p:txBody>
      </p:sp>
      <p:sp>
        <p:nvSpPr>
          <p:cNvPr id="292" name="TextShape 3"/>
          <p:cNvSpPr txBox="1"/>
          <p:nvPr/>
        </p:nvSpPr>
        <p:spPr>
          <a:xfrm>
            <a:off x="8610480" y="6356520"/>
            <a:ext cx="2742840" cy="364680"/>
          </a:xfrm>
          <a:prstGeom prst="rect">
            <a:avLst/>
          </a:prstGeom>
          <a:noFill/>
          <a:ln>
            <a:noFill/>
          </a:ln>
        </p:spPr>
        <p:txBody>
          <a:bodyPr anchor="ctr"/>
          <a:p>
            <a:pPr algn="r">
              <a:lnSpc>
                <a:spcPct val="100000"/>
              </a:lnSpc>
            </a:pPr>
            <a:fld id="{9D2AFBB6-A4A2-4D9B-8992-417182393DC0}" type="slidenum">
              <a:rPr b="0" lang="en-US" sz="1200" spc="-1" strike="noStrike">
                <a:solidFill>
                  <a:srgbClr val="8b8b8b"/>
                </a:solidFill>
                <a:latin typeface="Calibri"/>
              </a:rPr>
              <a:t>1</a:t>
            </a:fld>
            <a:endParaRPr b="0" lang="en-US" sz="1200" spc="-1" strike="noStrike">
              <a:latin typeface="Times New Roman"/>
            </a:endParaRPr>
          </a:p>
        </p:txBody>
      </p:sp>
    </p:spTree>
  </p:cSld>
  <p:timing>
    <p:tnLst>
      <p:par>
        <p:cTn id="99" dur="indefinite" restart="never" nodeType="tmRoot">
          <p:childTnLst>
            <p:seq>
              <p:cTn id="100" dur="indefinite" nodeType="mainSeq"/>
              <p:prevCondLst>
                <p:cond delay="0" evt="onPrev">
                  <p:tgtEl>
                    <p:sldTgt/>
                  </p:tgtEl>
                </p:cond>
              </p:prevCondLst>
              <p:nextCondLst>
                <p:cond delay="0" evt="onNext">
                  <p:tgtEl>
                    <p:sldTgt/>
                  </p:tgtEl>
                </p:cond>
              </p:nextCondLst>
            </p:seq>
          </p:childTnLst>
        </p:cTn>
      </p:par>
    </p:tnLst>
  </p:timing>
</p:sld>
</file>

<file path=ppt/slides/slide5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3" name="TextShape 1"/>
          <p:cNvSpPr txBox="1"/>
          <p:nvPr/>
        </p:nvSpPr>
        <p:spPr>
          <a:xfrm>
            <a:off x="838080" y="365040"/>
            <a:ext cx="10515240" cy="1325160"/>
          </a:xfrm>
          <a:prstGeom prst="rect">
            <a:avLst/>
          </a:prstGeom>
          <a:noFill/>
          <a:ln>
            <a:noFill/>
          </a:ln>
        </p:spPr>
        <p:txBody>
          <a:bodyPr anchor="ctr"/>
          <a:p>
            <a:pPr>
              <a:lnSpc>
                <a:spcPct val="90000"/>
              </a:lnSpc>
            </a:pPr>
            <a:r>
              <a:rPr b="1" lang="en-US" sz="4400" spc="-1" strike="noStrike">
                <a:solidFill>
                  <a:srgbClr val="000000"/>
                </a:solidFill>
                <a:latin typeface="Calibri Light"/>
              </a:rPr>
              <a:t>BAB II – Tinjauan Studi</a:t>
            </a:r>
            <a:endParaRPr b="0" lang="en-US" sz="4400" spc="-1" strike="noStrike">
              <a:solidFill>
                <a:srgbClr val="000000"/>
              </a:solidFill>
              <a:latin typeface="Calibri"/>
            </a:endParaRPr>
          </a:p>
        </p:txBody>
      </p:sp>
      <p:sp>
        <p:nvSpPr>
          <p:cNvPr id="294" name="TextShape 2"/>
          <p:cNvSpPr txBox="1"/>
          <p:nvPr/>
        </p:nvSpPr>
        <p:spPr>
          <a:xfrm>
            <a:off x="838080" y="1414080"/>
            <a:ext cx="10515240" cy="4350960"/>
          </a:xfrm>
          <a:prstGeom prst="rect">
            <a:avLst/>
          </a:prstGeom>
          <a:noFill/>
          <a:ln>
            <a:noFill/>
          </a:ln>
        </p:spPr>
        <p:txBody>
          <a:bodyPr>
            <a:normAutofit/>
          </a:bodyPr>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Pada penelitian yang dilakukan G. Adhika et al., menjelaskan bahwa terdapat banyak faktor yang mempengaruhi hasil pengenalan seperti kualitas citra, ekspresi wajah dan kemiripan bentuk dari komponen wajah manusia dimana hal tersebut mempengaruhi fitur HOG yang dihasilkan. Penggunaan metode PCA meningkatkan akurasi dari HOG dan AdaBoost dari 86% menjadi 96% dengan ukuran sel sebesar 8, blok sebesar 16, dan bin sebesar 16.</a:t>
            </a:r>
            <a:endParaRPr b="0" lang="en-US" sz="2800" spc="-1" strike="noStrike">
              <a:solidFill>
                <a:srgbClr val="000000"/>
              </a:solidFill>
              <a:latin typeface="Calibri"/>
            </a:endParaRPr>
          </a:p>
        </p:txBody>
      </p:sp>
      <p:sp>
        <p:nvSpPr>
          <p:cNvPr id="295" name="TextShape 3"/>
          <p:cNvSpPr txBox="1"/>
          <p:nvPr/>
        </p:nvSpPr>
        <p:spPr>
          <a:xfrm>
            <a:off x="8610480" y="6356520"/>
            <a:ext cx="2742840" cy="364680"/>
          </a:xfrm>
          <a:prstGeom prst="rect">
            <a:avLst/>
          </a:prstGeom>
          <a:noFill/>
          <a:ln>
            <a:noFill/>
          </a:ln>
        </p:spPr>
        <p:txBody>
          <a:bodyPr anchor="ctr"/>
          <a:p>
            <a:pPr algn="r">
              <a:lnSpc>
                <a:spcPct val="100000"/>
              </a:lnSpc>
            </a:pPr>
            <a:fld id="{B0B7FB46-0D67-4A73-950F-1499B910DD76}" type="slidenum">
              <a:rPr b="0" lang="en-US" sz="1200" spc="-1" strike="noStrike">
                <a:solidFill>
                  <a:srgbClr val="8b8b8b"/>
                </a:solidFill>
                <a:latin typeface="Calibri"/>
              </a:rPr>
              <a:t>1</a:t>
            </a:fld>
            <a:endParaRPr b="0" lang="en-US" sz="1200" spc="-1" strike="noStrike">
              <a:latin typeface="Times New Roman"/>
            </a:endParaRPr>
          </a:p>
        </p:txBody>
      </p:sp>
    </p:spTree>
  </p:cSld>
  <p:timing>
    <p:tnLst>
      <p:par>
        <p:cTn id="101" dur="indefinite" restart="never" nodeType="tmRoot">
          <p:childTnLst>
            <p:seq>
              <p:cTn id="102" dur="indefinite" nodeType="mainSeq"/>
              <p:prevCondLst>
                <p:cond delay="0" evt="onPrev">
                  <p:tgtEl>
                    <p:sldTgt/>
                  </p:tgtEl>
                </p:cond>
              </p:prevCondLst>
              <p:nextCondLst>
                <p:cond delay="0" evt="onNext">
                  <p:tgtEl>
                    <p:sldTgt/>
                  </p:tgtEl>
                </p:cond>
              </p:nextCondLst>
            </p:seq>
          </p:childTnLst>
        </p:cTn>
      </p:par>
    </p:tnLst>
  </p:timing>
</p:sld>
</file>

<file path=ppt/slides/slide5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6" name="TextShape 1"/>
          <p:cNvSpPr txBox="1"/>
          <p:nvPr/>
        </p:nvSpPr>
        <p:spPr>
          <a:xfrm>
            <a:off x="838080" y="365040"/>
            <a:ext cx="10515240" cy="1325160"/>
          </a:xfrm>
          <a:prstGeom prst="rect">
            <a:avLst/>
          </a:prstGeom>
          <a:noFill/>
          <a:ln>
            <a:noFill/>
          </a:ln>
        </p:spPr>
        <p:txBody>
          <a:bodyPr anchor="ctr"/>
          <a:p>
            <a:pPr>
              <a:lnSpc>
                <a:spcPct val="90000"/>
              </a:lnSpc>
            </a:pPr>
            <a:r>
              <a:rPr b="1" lang="en-US" sz="4400" spc="-1" strike="noStrike">
                <a:solidFill>
                  <a:srgbClr val="000000"/>
                </a:solidFill>
                <a:latin typeface="Calibri Light"/>
              </a:rPr>
              <a:t>BAB II – Deteksi Mobil</a:t>
            </a:r>
            <a:endParaRPr b="0" lang="en-US" sz="4400" spc="-1" strike="noStrike">
              <a:solidFill>
                <a:srgbClr val="000000"/>
              </a:solidFill>
              <a:latin typeface="Calibri"/>
            </a:endParaRPr>
          </a:p>
        </p:txBody>
      </p:sp>
      <p:sp>
        <p:nvSpPr>
          <p:cNvPr id="297" name="TextShape 2"/>
          <p:cNvSpPr txBox="1"/>
          <p:nvPr/>
        </p:nvSpPr>
        <p:spPr>
          <a:xfrm>
            <a:off x="838080" y="1414080"/>
            <a:ext cx="10515240" cy="4350960"/>
          </a:xfrm>
          <a:prstGeom prst="rect">
            <a:avLst/>
          </a:prstGeom>
          <a:noFill/>
          <a:ln>
            <a:noFill/>
          </a:ln>
        </p:spPr>
        <p:txBody>
          <a:bodyPr>
            <a:normAutofit/>
          </a:bodyPr>
          <a:p>
            <a:pPr algn="just">
              <a:lnSpc>
                <a:spcPct val="90000"/>
              </a:lnSpc>
              <a:spcBef>
                <a:spcPts val="1001"/>
              </a:spcBef>
            </a:pPr>
            <a:r>
              <a:rPr b="0" lang="en-US" sz="2800" spc="-1" strike="noStrike">
                <a:solidFill>
                  <a:srgbClr val="000000"/>
                </a:solidFill>
                <a:latin typeface="Calibri"/>
              </a:rPr>
              <a:t>Mobil adalah kendaraan darat yang digerakkan oleh tenaga mesin, beroda empat atau lebih (selalu genap), biasanya menggunakan bahan bakar minyak (bensin atau solar) untuk menghidupkan mesinnya. Jenis mobil yang terdeteksi terdiri 3 golongan yaitu kendaraan kecil, kendaraan sedang, dan kendaraan besar. Hasil yang diperoleh dapat dimanfaatkan untuk mengetahui lokasi kendaraan yang melewati jalan tersebut dalam suatu interval waktu tertentu. Citra mobil yang digunakan merupakan hasil citra dari sudut horizontal yang diambil dari dasbor mobil. </a:t>
            </a:r>
            <a:endParaRPr b="0" lang="en-US" sz="2800" spc="-1" strike="noStrike">
              <a:solidFill>
                <a:srgbClr val="000000"/>
              </a:solidFill>
              <a:latin typeface="Calibri"/>
            </a:endParaRPr>
          </a:p>
        </p:txBody>
      </p:sp>
      <p:sp>
        <p:nvSpPr>
          <p:cNvPr id="298" name="TextShape 3"/>
          <p:cNvSpPr txBox="1"/>
          <p:nvPr/>
        </p:nvSpPr>
        <p:spPr>
          <a:xfrm>
            <a:off x="8610480" y="6356520"/>
            <a:ext cx="2742840" cy="364680"/>
          </a:xfrm>
          <a:prstGeom prst="rect">
            <a:avLst/>
          </a:prstGeom>
          <a:noFill/>
          <a:ln>
            <a:noFill/>
          </a:ln>
        </p:spPr>
        <p:txBody>
          <a:bodyPr anchor="ctr"/>
          <a:p>
            <a:pPr algn="r">
              <a:lnSpc>
                <a:spcPct val="100000"/>
              </a:lnSpc>
            </a:pPr>
            <a:fld id="{0F04EDB8-D9CD-475E-8A4E-110D474D5A9A}" type="slidenum">
              <a:rPr b="0" lang="en-US" sz="1200" spc="-1" strike="noStrike">
                <a:solidFill>
                  <a:srgbClr val="8b8b8b"/>
                </a:solidFill>
                <a:latin typeface="Calibri"/>
              </a:rPr>
              <a:t>1</a:t>
            </a:fld>
            <a:endParaRPr b="0" lang="en-US" sz="1200" spc="-1" strike="noStrike">
              <a:latin typeface="Times New Roman"/>
            </a:endParaRPr>
          </a:p>
        </p:txBody>
      </p:sp>
    </p:spTree>
  </p:cSld>
  <p:timing>
    <p:tnLst>
      <p:par>
        <p:cTn id="103" dur="indefinite" restart="never" nodeType="tmRoot">
          <p:childTnLst>
            <p:seq>
              <p:cTn id="104" dur="indefinite" nodeType="mainSeq"/>
              <p:prevCondLst>
                <p:cond delay="0" evt="onPrev">
                  <p:tgtEl>
                    <p:sldTgt/>
                  </p:tgtEl>
                </p:cond>
              </p:prevCondLst>
              <p:nextCondLst>
                <p:cond delay="0"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6" name="TextShape 1"/>
          <p:cNvSpPr txBox="1"/>
          <p:nvPr/>
        </p:nvSpPr>
        <p:spPr>
          <a:xfrm>
            <a:off x="838080" y="365040"/>
            <a:ext cx="10515240" cy="1325160"/>
          </a:xfrm>
          <a:prstGeom prst="rect">
            <a:avLst/>
          </a:prstGeom>
          <a:noFill/>
          <a:ln>
            <a:noFill/>
          </a:ln>
        </p:spPr>
        <p:txBody>
          <a:bodyPr anchor="ctr"/>
          <a:p>
            <a:pPr>
              <a:lnSpc>
                <a:spcPct val="90000"/>
              </a:lnSpc>
            </a:pPr>
            <a:r>
              <a:rPr b="1" lang="en-US" sz="4400" spc="-1" strike="noStrike">
                <a:solidFill>
                  <a:srgbClr val="000000"/>
                </a:solidFill>
                <a:latin typeface="Calibri Light"/>
              </a:rPr>
              <a:t>BAB I - RUMUSAN MASALAH</a:t>
            </a:r>
            <a:endParaRPr b="0" lang="en-US" sz="4400" spc="-1" strike="noStrike">
              <a:solidFill>
                <a:srgbClr val="000000"/>
              </a:solidFill>
              <a:latin typeface="Calibri"/>
            </a:endParaRPr>
          </a:p>
        </p:txBody>
      </p:sp>
      <p:sp>
        <p:nvSpPr>
          <p:cNvPr id="97" name="TextShape 2"/>
          <p:cNvSpPr txBox="1"/>
          <p:nvPr/>
        </p:nvSpPr>
        <p:spPr>
          <a:xfrm>
            <a:off x="838080" y="1825560"/>
            <a:ext cx="10515240" cy="4350960"/>
          </a:xfrm>
          <a:prstGeom prst="rect">
            <a:avLst/>
          </a:prstGeom>
          <a:noFill/>
          <a:ln>
            <a:noFill/>
          </a:ln>
        </p:spPr>
        <p:txBody>
          <a:bodyPr/>
          <a:p>
            <a:pPr marL="514440" indent="-514080" algn="just">
              <a:lnSpc>
                <a:spcPct val="90000"/>
              </a:lnSpc>
              <a:spcBef>
                <a:spcPts val="1001"/>
              </a:spcBef>
              <a:buClr>
                <a:srgbClr val="000000"/>
              </a:buClr>
              <a:buFont typeface="Calibri Light"/>
              <a:buAutoNum type="arabicPeriod"/>
            </a:pPr>
            <a:r>
              <a:rPr b="0" lang="en-US" sz="2800" spc="-1" strike="noStrike">
                <a:solidFill>
                  <a:srgbClr val="000000"/>
                </a:solidFill>
                <a:latin typeface="Calibri"/>
              </a:rPr>
              <a:t>Bagaimana menentukan </a:t>
            </a:r>
            <a:r>
              <a:rPr b="0" i="1" lang="en-US" sz="2800" spc="-1" strike="noStrike">
                <a:solidFill>
                  <a:srgbClr val="000000"/>
                </a:solidFill>
                <a:latin typeface="Calibri"/>
              </a:rPr>
              <a:t>Region of Interest </a:t>
            </a:r>
            <a:r>
              <a:rPr b="0" lang="en-US" sz="2800" spc="-1" strike="noStrike">
                <a:solidFill>
                  <a:srgbClr val="000000"/>
                </a:solidFill>
                <a:latin typeface="Calibri"/>
              </a:rPr>
              <a:t>yang tepat berdasarkan posisi kamera CCTV? </a:t>
            </a:r>
            <a:endParaRPr b="0" lang="en-US" sz="2800" spc="-1" strike="noStrike">
              <a:solidFill>
                <a:srgbClr val="000000"/>
              </a:solidFill>
              <a:latin typeface="Calibri"/>
            </a:endParaRPr>
          </a:p>
          <a:p>
            <a:pPr marL="514440" indent="-514080" algn="just">
              <a:lnSpc>
                <a:spcPct val="90000"/>
              </a:lnSpc>
              <a:spcBef>
                <a:spcPts val="1001"/>
              </a:spcBef>
              <a:buClr>
                <a:srgbClr val="000000"/>
              </a:buClr>
              <a:buFont typeface="Calibri Light"/>
              <a:buAutoNum type="arabicPeriod"/>
            </a:pPr>
            <a:r>
              <a:rPr b="0" lang="en-US" sz="2800" spc="-1" strike="noStrike">
                <a:solidFill>
                  <a:srgbClr val="000000"/>
                </a:solidFill>
                <a:latin typeface="Calibri"/>
              </a:rPr>
              <a:t>Berapa nilai akurasi pada hasil ekstraksi ﬁtur dengan menggunakan metode </a:t>
            </a:r>
            <a:r>
              <a:rPr b="0" i="1" lang="en-US" sz="2800" spc="-1" strike="noStrike">
                <a:solidFill>
                  <a:srgbClr val="000000"/>
                </a:solidFill>
                <a:latin typeface="Calibri"/>
              </a:rPr>
              <a:t>Histogram of Oriented Gradients</a:t>
            </a:r>
            <a:r>
              <a:rPr b="0" lang="en-US" sz="2800" spc="-1" strike="noStrike">
                <a:solidFill>
                  <a:srgbClr val="000000"/>
                </a:solidFill>
                <a:latin typeface="Calibri"/>
              </a:rPr>
              <a:t> dan klasiﬁkasi menggunakan metode </a:t>
            </a:r>
            <a:r>
              <a:rPr b="0" i="1" lang="en-US" sz="2800" spc="-1" strike="noStrike">
                <a:solidFill>
                  <a:srgbClr val="000000"/>
                </a:solidFill>
                <a:latin typeface="Calibri"/>
              </a:rPr>
              <a:t>Support Vector Machine </a:t>
            </a:r>
            <a:r>
              <a:rPr b="0" lang="en-US" sz="2800" spc="-1" strike="noStrike">
                <a:solidFill>
                  <a:srgbClr val="000000"/>
                </a:solidFill>
                <a:latin typeface="Calibri"/>
              </a:rPr>
              <a:t>untuk deteksi mobil?</a:t>
            </a:r>
            <a:endParaRPr b="0" lang="en-US" sz="2800" spc="-1" strike="noStrike">
              <a:solidFill>
                <a:srgbClr val="000000"/>
              </a:solidFill>
              <a:latin typeface="Calibri"/>
            </a:endParaRPr>
          </a:p>
        </p:txBody>
      </p:sp>
      <p:sp>
        <p:nvSpPr>
          <p:cNvPr id="98" name="TextShape 3"/>
          <p:cNvSpPr txBox="1"/>
          <p:nvPr/>
        </p:nvSpPr>
        <p:spPr>
          <a:xfrm>
            <a:off x="8610480" y="6356520"/>
            <a:ext cx="2742840" cy="364680"/>
          </a:xfrm>
          <a:prstGeom prst="rect">
            <a:avLst/>
          </a:prstGeom>
          <a:noFill/>
          <a:ln>
            <a:noFill/>
          </a:ln>
        </p:spPr>
        <p:txBody>
          <a:bodyPr anchor="ctr"/>
          <a:p>
            <a:pPr algn="r">
              <a:lnSpc>
                <a:spcPct val="100000"/>
              </a:lnSpc>
            </a:pPr>
            <a:fld id="{218A7AC8-B010-4140-930A-AE3A0B51CD7D}" type="slidenum">
              <a:rPr b="0" lang="en-US" sz="1200" spc="-1" strike="noStrike">
                <a:solidFill>
                  <a:srgbClr val="8b8b8b"/>
                </a:solidFill>
                <a:latin typeface="Calibri"/>
              </a:rPr>
              <a:t>1</a:t>
            </a:fld>
            <a:endParaRPr b="0" lang="en-US" sz="1200" spc="-1" strike="noStrike">
              <a:latin typeface="Times New Roman"/>
            </a:endParaRPr>
          </a:p>
        </p:txBody>
      </p:sp>
    </p:spTree>
  </p:cSld>
  <p:timing>
    <p:tnLst>
      <p:par>
        <p:cTn id="11" dur="indefinite" restart="never" nodeType="tmRoot">
          <p:childTnLst>
            <p:seq>
              <p:cTn id="12" dur="indefinite" nodeType="mainSeq"/>
              <p:prevCondLst>
                <p:cond delay="0" evt="onPrev">
                  <p:tgtEl>
                    <p:sldTgt/>
                  </p:tgtEl>
                </p:cond>
              </p:prevCondLst>
              <p:nextCondLst>
                <p:cond delay="0" evt="onNext">
                  <p:tgtEl>
                    <p:sldTgt/>
                  </p:tgtEl>
                </p:cond>
              </p:nextCondLst>
            </p:seq>
          </p:childTnLst>
        </p:cTn>
      </p:par>
    </p:tnLst>
  </p:timing>
</p:sld>
</file>

<file path=ppt/slides/slide6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9" name="TextShape 1"/>
          <p:cNvSpPr txBox="1"/>
          <p:nvPr/>
        </p:nvSpPr>
        <p:spPr>
          <a:xfrm>
            <a:off x="838080" y="365040"/>
            <a:ext cx="10515240" cy="1325160"/>
          </a:xfrm>
          <a:prstGeom prst="rect">
            <a:avLst/>
          </a:prstGeom>
          <a:noFill/>
          <a:ln>
            <a:noFill/>
          </a:ln>
        </p:spPr>
        <p:txBody>
          <a:bodyPr anchor="ctr"/>
          <a:p>
            <a:pPr>
              <a:lnSpc>
                <a:spcPct val="90000"/>
              </a:lnSpc>
            </a:pPr>
            <a:r>
              <a:rPr b="1" lang="en-US" sz="4400" spc="-1" strike="noStrike">
                <a:solidFill>
                  <a:srgbClr val="000000"/>
                </a:solidFill>
                <a:latin typeface="Calibri Light"/>
              </a:rPr>
              <a:t>BAB II – Deteksi Mobil</a:t>
            </a:r>
            <a:endParaRPr b="0" lang="en-US" sz="4400" spc="-1" strike="noStrike">
              <a:solidFill>
                <a:srgbClr val="000000"/>
              </a:solidFill>
              <a:latin typeface="Calibri"/>
            </a:endParaRPr>
          </a:p>
        </p:txBody>
      </p:sp>
      <p:sp>
        <p:nvSpPr>
          <p:cNvPr id="300" name="TextShape 2"/>
          <p:cNvSpPr txBox="1"/>
          <p:nvPr/>
        </p:nvSpPr>
        <p:spPr>
          <a:xfrm>
            <a:off x="838080" y="1414080"/>
            <a:ext cx="10515240" cy="4350960"/>
          </a:xfrm>
          <a:prstGeom prst="rect">
            <a:avLst/>
          </a:prstGeom>
          <a:noFill/>
          <a:ln>
            <a:noFill/>
          </a:ln>
        </p:spPr>
        <p:txBody>
          <a:bodyPr>
            <a:normAutofit/>
          </a:bodyPr>
          <a:p>
            <a:pPr algn="just">
              <a:lnSpc>
                <a:spcPct val="90000"/>
              </a:lnSpc>
              <a:spcBef>
                <a:spcPts val="1001"/>
              </a:spcBef>
            </a:pPr>
            <a:r>
              <a:rPr b="0" lang="en-US" sz="2800" spc="-1" strike="noStrike">
                <a:solidFill>
                  <a:srgbClr val="000000"/>
                </a:solidFill>
                <a:latin typeface="Calibri"/>
              </a:rPr>
              <a:t>Contoh citra mobil dan hasil visualisasi fitur HOG dapat dilihat pada gambar berikut.</a:t>
            </a:r>
            <a:endParaRPr b="0" lang="en-US" sz="2800" spc="-1" strike="noStrike">
              <a:solidFill>
                <a:srgbClr val="000000"/>
              </a:solidFill>
              <a:latin typeface="Calibri"/>
            </a:endParaRPr>
          </a:p>
        </p:txBody>
      </p:sp>
      <p:sp>
        <p:nvSpPr>
          <p:cNvPr id="301" name="TextShape 3"/>
          <p:cNvSpPr txBox="1"/>
          <p:nvPr/>
        </p:nvSpPr>
        <p:spPr>
          <a:xfrm>
            <a:off x="8610480" y="6356520"/>
            <a:ext cx="2742840" cy="364680"/>
          </a:xfrm>
          <a:prstGeom prst="rect">
            <a:avLst/>
          </a:prstGeom>
          <a:noFill/>
          <a:ln>
            <a:noFill/>
          </a:ln>
        </p:spPr>
        <p:txBody>
          <a:bodyPr anchor="ctr"/>
          <a:p>
            <a:pPr algn="r">
              <a:lnSpc>
                <a:spcPct val="100000"/>
              </a:lnSpc>
            </a:pPr>
            <a:fld id="{EB7D5E7F-A473-462E-9D95-8C4807613A1E}" type="slidenum">
              <a:rPr b="0" lang="en-US" sz="1200" spc="-1" strike="noStrike">
                <a:solidFill>
                  <a:srgbClr val="8b8b8b"/>
                </a:solidFill>
                <a:latin typeface="Calibri"/>
              </a:rPr>
              <a:t>1</a:t>
            </a:fld>
            <a:endParaRPr b="0" lang="en-US" sz="1200" spc="-1" strike="noStrike">
              <a:latin typeface="Times New Roman"/>
            </a:endParaRPr>
          </a:p>
        </p:txBody>
      </p:sp>
      <p:pic>
        <p:nvPicPr>
          <p:cNvPr id="302" name="Picture 4" descr=""/>
          <p:cNvPicPr/>
          <p:nvPr/>
        </p:nvPicPr>
        <p:blipFill>
          <a:blip r:embed="rId1"/>
          <a:stretch/>
        </p:blipFill>
        <p:spPr>
          <a:xfrm>
            <a:off x="3297960" y="3102120"/>
            <a:ext cx="2624040" cy="2624040"/>
          </a:xfrm>
          <a:prstGeom prst="rect">
            <a:avLst/>
          </a:prstGeom>
          <a:ln>
            <a:noFill/>
          </a:ln>
        </p:spPr>
      </p:pic>
      <p:pic>
        <p:nvPicPr>
          <p:cNvPr id="303" name="Picture 5" descr=""/>
          <p:cNvPicPr/>
          <p:nvPr/>
        </p:nvPicPr>
        <p:blipFill>
          <a:blip r:embed="rId2"/>
          <a:stretch/>
        </p:blipFill>
        <p:spPr>
          <a:xfrm>
            <a:off x="5922360" y="3102120"/>
            <a:ext cx="2910600" cy="2616120"/>
          </a:xfrm>
          <a:prstGeom prst="rect">
            <a:avLst/>
          </a:prstGeom>
          <a:ln>
            <a:noFill/>
          </a:ln>
        </p:spPr>
      </p:pic>
      <p:sp>
        <p:nvSpPr>
          <p:cNvPr id="304" name="CustomShape 4"/>
          <p:cNvSpPr/>
          <p:nvPr/>
        </p:nvSpPr>
        <p:spPr>
          <a:xfrm>
            <a:off x="922320" y="2255040"/>
            <a:ext cx="10347480" cy="791280"/>
          </a:xfrm>
          <a:prstGeom prst="rect">
            <a:avLst/>
          </a:prstGeom>
          <a:noFill/>
          <a:ln>
            <a:noFill/>
          </a:ln>
        </p:spPr>
        <p:style>
          <a:lnRef idx="0"/>
          <a:fillRef idx="0"/>
          <a:effectRef idx="0"/>
          <a:fontRef idx="minor"/>
        </p:style>
        <p:txBody>
          <a:bodyPr lIns="90000" rIns="90000" tIns="45000" bIns="45000"/>
          <a:p>
            <a:pPr algn="ctr">
              <a:lnSpc>
                <a:spcPct val="100000"/>
              </a:lnSpc>
            </a:pPr>
            <a:r>
              <a:rPr b="0" lang="en-US" sz="2800" spc="-1" strike="noStrike">
                <a:solidFill>
                  <a:srgbClr val="000000"/>
                </a:solidFill>
                <a:latin typeface="NimbusRomNo9L-Regu"/>
              </a:rPr>
              <a:t>Citra Mobil nampak dari belakang. </a:t>
            </a:r>
            <a:endParaRPr b="0" lang="en-US" sz="2800" spc="-1" strike="noStrike">
              <a:latin typeface="Arial"/>
            </a:endParaRPr>
          </a:p>
          <a:p>
            <a:pPr>
              <a:lnSpc>
                <a:spcPct val="100000"/>
              </a:lnSpc>
            </a:pPr>
            <a:r>
              <a:rPr b="0" lang="en-US" sz="1800" spc="-1" strike="noStrike">
                <a:solidFill>
                  <a:srgbClr val="000000"/>
                </a:solidFill>
                <a:latin typeface="NimbusRomNo9L-Regu"/>
              </a:rPr>
              <a:t>         </a:t>
            </a:r>
            <a:r>
              <a:rPr b="0" lang="en-US" sz="1800" spc="-1" strike="noStrike">
                <a:solidFill>
                  <a:srgbClr val="000000"/>
                </a:solidFill>
                <a:latin typeface="NimbusRomNo9L-Regu"/>
              </a:rPr>
              <a:t>	</a:t>
            </a:r>
            <a:r>
              <a:rPr b="0" lang="en-US" sz="1800" spc="-1" strike="noStrike">
                <a:solidFill>
                  <a:srgbClr val="000000"/>
                </a:solidFill>
                <a:latin typeface="NimbusRomNo9L-Regu"/>
              </a:rPr>
              <a:t>	</a:t>
            </a:r>
            <a:r>
              <a:rPr b="0" lang="en-US" sz="1800" spc="-1" strike="noStrike">
                <a:solidFill>
                  <a:srgbClr val="000000"/>
                </a:solidFill>
                <a:latin typeface="NimbusRomNo9L-Regu"/>
              </a:rPr>
              <a:t>	</a:t>
            </a:r>
            <a:r>
              <a:rPr b="0" lang="en-US" sz="1800" spc="-1" strike="noStrike">
                <a:solidFill>
                  <a:srgbClr val="000000"/>
                </a:solidFill>
                <a:latin typeface="NimbusRomNo9L-Regu"/>
              </a:rPr>
              <a:t>	</a:t>
            </a:r>
            <a:r>
              <a:rPr b="0" lang="en-US" sz="1800" spc="-1" strike="noStrike">
                <a:solidFill>
                  <a:srgbClr val="000000"/>
                </a:solidFill>
                <a:latin typeface="NimbusRomNo9L-Regu"/>
              </a:rPr>
              <a:t>(a) Citra masukkan </a:t>
            </a:r>
            <a:r>
              <a:rPr b="0" lang="en-US" sz="1800" spc="-1" strike="noStrike">
                <a:solidFill>
                  <a:srgbClr val="000000"/>
                </a:solidFill>
                <a:latin typeface="NimbusRomNo9L-Regu"/>
              </a:rPr>
              <a:t>	</a:t>
            </a:r>
            <a:r>
              <a:rPr b="0" lang="en-US" sz="1800" spc="-1" strike="noStrike">
                <a:solidFill>
                  <a:srgbClr val="000000"/>
                </a:solidFill>
                <a:latin typeface="NimbusRomNo9L-Regu"/>
              </a:rPr>
              <a:t>	</a:t>
            </a:r>
            <a:r>
              <a:rPr b="0" lang="en-US" sz="1800" spc="-1" strike="noStrike">
                <a:solidFill>
                  <a:srgbClr val="000000"/>
                </a:solidFill>
                <a:latin typeface="NimbusRomNo9L-Regu"/>
              </a:rPr>
              <a:t>(b) Visualisasi fitur HOG</a:t>
            </a:r>
            <a:endParaRPr b="0" lang="en-US" sz="1800" spc="-1" strike="noStrike">
              <a:latin typeface="Arial"/>
            </a:endParaRPr>
          </a:p>
        </p:txBody>
      </p:sp>
    </p:spTree>
  </p:cSld>
  <p:timing>
    <p:tnLst>
      <p:par>
        <p:cTn id="105" dur="indefinite" restart="never" nodeType="tmRoot">
          <p:childTnLst>
            <p:seq>
              <p:cTn id="106" dur="indefinite" nodeType="mainSeq"/>
              <p:prevCondLst>
                <p:cond delay="0" evt="onPrev">
                  <p:tgtEl>
                    <p:sldTgt/>
                  </p:tgtEl>
                </p:cond>
              </p:prevCondLst>
              <p:nextCondLst>
                <p:cond delay="0" evt="onNext">
                  <p:tgtEl>
                    <p:sldTgt/>
                  </p:tgtEl>
                </p:cond>
              </p:nextCondLst>
            </p:seq>
          </p:childTnLst>
        </p:cTn>
      </p:par>
    </p:tnLst>
  </p:timing>
</p:sld>
</file>

<file path=ppt/slides/slide6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5" name="TextShape 1"/>
          <p:cNvSpPr txBox="1"/>
          <p:nvPr/>
        </p:nvSpPr>
        <p:spPr>
          <a:xfrm>
            <a:off x="838080" y="365040"/>
            <a:ext cx="10515240" cy="1325160"/>
          </a:xfrm>
          <a:prstGeom prst="rect">
            <a:avLst/>
          </a:prstGeom>
          <a:noFill/>
          <a:ln>
            <a:noFill/>
          </a:ln>
        </p:spPr>
        <p:txBody>
          <a:bodyPr anchor="ctr"/>
          <a:p>
            <a:pPr>
              <a:lnSpc>
                <a:spcPct val="90000"/>
              </a:lnSpc>
            </a:pPr>
            <a:r>
              <a:rPr b="1" lang="en-US" sz="4400" spc="-1" strike="noStrike">
                <a:solidFill>
                  <a:srgbClr val="000000"/>
                </a:solidFill>
                <a:latin typeface="Calibri Light"/>
              </a:rPr>
              <a:t>BAB III – Analisis Masalah</a:t>
            </a:r>
            <a:endParaRPr b="0" lang="en-US" sz="4400" spc="-1" strike="noStrike">
              <a:solidFill>
                <a:srgbClr val="000000"/>
              </a:solidFill>
              <a:latin typeface="Calibri"/>
            </a:endParaRPr>
          </a:p>
        </p:txBody>
      </p:sp>
      <p:sp>
        <p:nvSpPr>
          <p:cNvPr id="306" name="TextShape 2"/>
          <p:cNvSpPr txBox="1"/>
          <p:nvPr/>
        </p:nvSpPr>
        <p:spPr>
          <a:xfrm>
            <a:off x="838080" y="1414080"/>
            <a:ext cx="10515240" cy="4350960"/>
          </a:xfrm>
          <a:prstGeom prst="rect">
            <a:avLst/>
          </a:prstGeom>
          <a:noFill/>
          <a:ln>
            <a:noFill/>
          </a:ln>
        </p:spPr>
        <p:txBody>
          <a:bodyPr>
            <a:normAutofit/>
          </a:bodyPr>
          <a:p>
            <a:pPr algn="just">
              <a:lnSpc>
                <a:spcPct val="110000"/>
              </a:lnSpc>
              <a:spcBef>
                <a:spcPts val="1001"/>
              </a:spcBef>
            </a:pPr>
            <a:r>
              <a:rPr b="0" lang="en-US" sz="2800" spc="-1" strike="noStrike">
                <a:solidFill>
                  <a:srgbClr val="000000"/>
                </a:solidFill>
                <a:latin typeface="Calibri"/>
              </a:rPr>
              <a:t>Pada bab 1 telah dijelaskan bahwa penelitian sistem pengenalan mobil masih berkembang dan implementasinya memegang peranan penting dalam bidang transportasi. Pada penelitian ini, digunakan metode Histogram of Oriented Gradient untuk mengekstraksi fitur yang sudah melalui tahap preprocessing, kemudian dilakukan klasifikasi dengan menggunakan metode Support Vector Machine. Klasifikasi yang dilakukan mengelompokkan objek menjadi 2 kelas yaitu mobil dan bukan mobil.</a:t>
            </a:r>
            <a:endParaRPr b="0" lang="en-US" sz="2800" spc="-1" strike="noStrike">
              <a:solidFill>
                <a:srgbClr val="000000"/>
              </a:solidFill>
              <a:latin typeface="Calibri"/>
            </a:endParaRPr>
          </a:p>
          <a:p>
            <a:pPr algn="just">
              <a:lnSpc>
                <a:spcPct val="110000"/>
              </a:lnSpc>
              <a:spcBef>
                <a:spcPts val="1001"/>
              </a:spcBef>
            </a:pPr>
            <a:r>
              <a:rPr b="0" lang="en-US" sz="2800" spc="-1" strike="noStrike">
                <a:solidFill>
                  <a:srgbClr val="000000"/>
                </a:solidFill>
                <a:latin typeface="Calibri"/>
              </a:rPr>
              <a:t>Dataset yang digunakan terdiri dari 3 jenis dataset yang diambil dari sumber yang berbeda. Penelitian ini menggunakan dataset UIUC Car Image Database, GTI Database, dan KITTI Database. Kemudian citra akan diubah menjadi format pgm. Citra yang digunakan ialah citra grayscale dengan depth bit 8. Ukuran citra mobil yang digunakan berukuran 64 piksel.</a:t>
            </a:r>
            <a:endParaRPr b="0" lang="en-US" sz="2800" spc="-1" strike="noStrike">
              <a:solidFill>
                <a:srgbClr val="000000"/>
              </a:solidFill>
              <a:latin typeface="Calibri"/>
            </a:endParaRPr>
          </a:p>
        </p:txBody>
      </p:sp>
      <p:sp>
        <p:nvSpPr>
          <p:cNvPr id="307" name="TextShape 3"/>
          <p:cNvSpPr txBox="1"/>
          <p:nvPr/>
        </p:nvSpPr>
        <p:spPr>
          <a:xfrm>
            <a:off x="8610480" y="6356520"/>
            <a:ext cx="2742840" cy="364680"/>
          </a:xfrm>
          <a:prstGeom prst="rect">
            <a:avLst/>
          </a:prstGeom>
          <a:noFill/>
          <a:ln>
            <a:noFill/>
          </a:ln>
        </p:spPr>
        <p:txBody>
          <a:bodyPr anchor="ctr"/>
          <a:p>
            <a:pPr algn="r">
              <a:lnSpc>
                <a:spcPct val="100000"/>
              </a:lnSpc>
            </a:pPr>
            <a:fld id="{1075DD78-C78E-4BCE-813D-DAA84CCB7747}" type="slidenum">
              <a:rPr b="0" lang="en-US" sz="1200" spc="-1" strike="noStrike">
                <a:solidFill>
                  <a:srgbClr val="8b8b8b"/>
                </a:solidFill>
                <a:latin typeface="Calibri"/>
              </a:rPr>
              <a:t>1</a:t>
            </a:fld>
            <a:endParaRPr b="0" lang="en-US" sz="1200" spc="-1" strike="noStrike">
              <a:latin typeface="Times New Roman"/>
            </a:endParaRPr>
          </a:p>
        </p:txBody>
      </p:sp>
    </p:spTree>
  </p:cSld>
  <p:timing>
    <p:tnLst>
      <p:par>
        <p:cTn id="107" dur="indefinite" restart="never" nodeType="tmRoot">
          <p:childTnLst>
            <p:seq>
              <p:cTn id="108" dur="indefinite" nodeType="mainSeq"/>
              <p:prevCondLst>
                <p:cond delay="0" evt="onPrev">
                  <p:tgtEl>
                    <p:sldTgt/>
                  </p:tgtEl>
                </p:cond>
              </p:prevCondLst>
              <p:nextCondLst>
                <p:cond delay="0" evt="onNext">
                  <p:tgtEl>
                    <p:sldTgt/>
                  </p:tgtEl>
                </p:cond>
              </p:nextCondLst>
            </p:seq>
          </p:childTnLst>
        </p:cTn>
      </p:par>
    </p:tnLst>
  </p:timing>
</p:sld>
</file>

<file path=ppt/slides/slide6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8" name="TextShape 1"/>
          <p:cNvSpPr txBox="1"/>
          <p:nvPr/>
        </p:nvSpPr>
        <p:spPr>
          <a:xfrm>
            <a:off x="838080" y="365040"/>
            <a:ext cx="10515240" cy="1325160"/>
          </a:xfrm>
          <a:prstGeom prst="rect">
            <a:avLst/>
          </a:prstGeom>
          <a:noFill/>
          <a:ln>
            <a:noFill/>
          </a:ln>
        </p:spPr>
        <p:txBody>
          <a:bodyPr anchor="ctr"/>
          <a:p>
            <a:pPr>
              <a:lnSpc>
                <a:spcPct val="90000"/>
              </a:lnSpc>
            </a:pPr>
            <a:r>
              <a:rPr b="1" lang="en-US" sz="4400" spc="-1" strike="noStrike">
                <a:solidFill>
                  <a:srgbClr val="000000"/>
                </a:solidFill>
                <a:latin typeface="Calibri Light"/>
              </a:rPr>
              <a:t>BAB III – Analisis Masalah</a:t>
            </a:r>
            <a:endParaRPr b="0" lang="en-US" sz="4400" spc="-1" strike="noStrike">
              <a:solidFill>
                <a:srgbClr val="000000"/>
              </a:solidFill>
              <a:latin typeface="Calibri"/>
            </a:endParaRPr>
          </a:p>
        </p:txBody>
      </p:sp>
      <p:sp>
        <p:nvSpPr>
          <p:cNvPr id="309" name="TextShape 2"/>
          <p:cNvSpPr txBox="1"/>
          <p:nvPr/>
        </p:nvSpPr>
        <p:spPr>
          <a:xfrm>
            <a:off x="838080" y="1414080"/>
            <a:ext cx="10515240" cy="4350960"/>
          </a:xfrm>
          <a:prstGeom prst="rect">
            <a:avLst/>
          </a:prstGeom>
          <a:noFill/>
          <a:ln>
            <a:noFill/>
          </a:ln>
        </p:spPr>
        <p:txBody>
          <a:bodyPr>
            <a:normAutofit/>
          </a:bodyPr>
          <a:p>
            <a:pPr algn="just">
              <a:lnSpc>
                <a:spcPct val="90000"/>
              </a:lnSpc>
              <a:spcBef>
                <a:spcPts val="1001"/>
              </a:spcBef>
            </a:pPr>
            <a:r>
              <a:rPr b="0" lang="en-US" sz="2800" spc="-1" strike="noStrike">
                <a:solidFill>
                  <a:srgbClr val="000000"/>
                </a:solidFill>
                <a:latin typeface="Calibri"/>
              </a:rPr>
              <a:t>Penelitian diawali dengan melakukan preprocessing dataset menjadi citra </a:t>
            </a:r>
            <a:r>
              <a:rPr b="0" lang="en-US" sz="2800" spc="-1" strike="noStrike">
                <a:solidFill>
                  <a:srgbClr val="000000"/>
                </a:solidFill>
                <a:latin typeface="Calibri"/>
              </a:rPr>
              <a:t>grayscale untuk mempermudah proses ekstraksi fitur. Setelah melalui </a:t>
            </a:r>
            <a:r>
              <a:rPr b="0" lang="en-US" sz="2800" spc="-1" strike="noStrike">
                <a:solidFill>
                  <a:srgbClr val="000000"/>
                </a:solidFill>
                <a:latin typeface="Calibri"/>
              </a:rPr>
              <a:t>tahap preprocessing, selanjutnya adalah tahap pelatihan. Pada tahap ini, </a:t>
            </a:r>
            <a:r>
              <a:rPr b="0" lang="en-US" sz="2800" spc="-1" strike="noStrike">
                <a:solidFill>
                  <a:srgbClr val="000000"/>
                </a:solidFill>
                <a:latin typeface="Calibri"/>
              </a:rPr>
              <a:t>proses latih akan menggunakan metode HOG untuk mendapatkan fitur </a:t>
            </a:r>
            <a:r>
              <a:rPr b="0" lang="en-US" sz="2800" spc="-1" strike="noStrike">
                <a:solidFill>
                  <a:srgbClr val="000000"/>
                </a:solidFill>
                <a:latin typeface="Calibri"/>
              </a:rPr>
              <a:t>berupa gradien sudut yang direpresentasikan dalam bentuk fitur vektor. </a:t>
            </a:r>
            <a:r>
              <a:rPr b="0" lang="en-US" sz="2800" spc="-1" strike="noStrike">
                <a:solidFill>
                  <a:srgbClr val="000000"/>
                </a:solidFill>
                <a:latin typeface="Calibri"/>
              </a:rPr>
              <a:t>Kemudian hasil ekstraksi fitur tersebut akan dimasukkan ke dalam SVM </a:t>
            </a:r>
            <a:r>
              <a:rPr b="0" lang="en-US" sz="2800" spc="-1" strike="noStrike">
                <a:solidFill>
                  <a:srgbClr val="000000"/>
                </a:solidFill>
                <a:latin typeface="Calibri"/>
              </a:rPr>
              <a:t>untuk melakukan klasifikasi mobil dan bukan mobil. Hasil dari proses </a:t>
            </a:r>
            <a:r>
              <a:rPr b="0" lang="en-US" sz="2800" spc="-1" strike="noStrike">
                <a:solidFill>
                  <a:srgbClr val="000000"/>
                </a:solidFill>
                <a:latin typeface="Calibri"/>
              </a:rPr>
              <a:t>latih ini berupa matriks fitur yang akan digunakan untuk proses pegujian.</a:t>
            </a:r>
            <a:endParaRPr b="0" lang="en-US" sz="2800" spc="-1" strike="noStrike">
              <a:solidFill>
                <a:srgbClr val="000000"/>
              </a:solidFill>
              <a:latin typeface="Calibri"/>
            </a:endParaRPr>
          </a:p>
        </p:txBody>
      </p:sp>
      <p:sp>
        <p:nvSpPr>
          <p:cNvPr id="310" name="TextShape 3"/>
          <p:cNvSpPr txBox="1"/>
          <p:nvPr/>
        </p:nvSpPr>
        <p:spPr>
          <a:xfrm>
            <a:off x="8610480" y="6356520"/>
            <a:ext cx="2742840" cy="364680"/>
          </a:xfrm>
          <a:prstGeom prst="rect">
            <a:avLst/>
          </a:prstGeom>
          <a:noFill/>
          <a:ln>
            <a:noFill/>
          </a:ln>
        </p:spPr>
        <p:txBody>
          <a:bodyPr anchor="ctr"/>
          <a:p>
            <a:pPr algn="r">
              <a:lnSpc>
                <a:spcPct val="100000"/>
              </a:lnSpc>
            </a:pPr>
            <a:fld id="{81A92B03-7B97-40C8-82F6-8864D0599CE6}" type="slidenum">
              <a:rPr b="0" lang="en-US" sz="1200" spc="-1" strike="noStrike">
                <a:solidFill>
                  <a:srgbClr val="8b8b8b"/>
                </a:solidFill>
                <a:latin typeface="Calibri"/>
              </a:rPr>
              <a:t>1</a:t>
            </a:fld>
            <a:endParaRPr b="0" lang="en-US" sz="1200" spc="-1" strike="noStrike">
              <a:latin typeface="Times New Roman"/>
            </a:endParaRPr>
          </a:p>
        </p:txBody>
      </p:sp>
    </p:spTree>
  </p:cSld>
  <p:timing>
    <p:tnLst>
      <p:par>
        <p:cTn id="109" dur="indefinite" restart="never" nodeType="tmRoot">
          <p:childTnLst>
            <p:seq>
              <p:cTn id="110" dur="indefinite" nodeType="mainSeq"/>
              <p:prevCondLst>
                <p:cond delay="0" evt="onPrev">
                  <p:tgtEl>
                    <p:sldTgt/>
                  </p:tgtEl>
                </p:cond>
              </p:prevCondLst>
              <p:nextCondLst>
                <p:cond delay="0" evt="onNext">
                  <p:tgtEl>
                    <p:sldTgt/>
                  </p:tgtEl>
                </p:cond>
              </p:nextCondLst>
            </p:seq>
          </p:childTnLst>
        </p:cTn>
      </p:par>
    </p:tnLst>
  </p:timing>
</p:sld>
</file>

<file path=ppt/slides/slide6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1" name="TextShape 1"/>
          <p:cNvSpPr txBox="1"/>
          <p:nvPr/>
        </p:nvSpPr>
        <p:spPr>
          <a:xfrm>
            <a:off x="838080" y="365040"/>
            <a:ext cx="10515240" cy="1325160"/>
          </a:xfrm>
          <a:prstGeom prst="rect">
            <a:avLst/>
          </a:prstGeom>
          <a:noFill/>
          <a:ln>
            <a:noFill/>
          </a:ln>
        </p:spPr>
        <p:txBody>
          <a:bodyPr anchor="ctr"/>
          <a:p>
            <a:pPr>
              <a:lnSpc>
                <a:spcPct val="90000"/>
              </a:lnSpc>
            </a:pPr>
            <a:r>
              <a:rPr b="1" lang="en-US" sz="4400" spc="-1" strike="noStrike">
                <a:solidFill>
                  <a:srgbClr val="000000"/>
                </a:solidFill>
                <a:latin typeface="Calibri Light"/>
              </a:rPr>
              <a:t>BAB III – Analisis Masalah</a:t>
            </a:r>
            <a:endParaRPr b="0" lang="en-US" sz="4400" spc="-1" strike="noStrike">
              <a:solidFill>
                <a:srgbClr val="000000"/>
              </a:solidFill>
              <a:latin typeface="Calibri"/>
            </a:endParaRPr>
          </a:p>
        </p:txBody>
      </p:sp>
      <p:sp>
        <p:nvSpPr>
          <p:cNvPr id="312" name="TextShape 2"/>
          <p:cNvSpPr txBox="1"/>
          <p:nvPr/>
        </p:nvSpPr>
        <p:spPr>
          <a:xfrm>
            <a:off x="838080" y="1414080"/>
            <a:ext cx="10515240" cy="4350960"/>
          </a:xfrm>
          <a:prstGeom prst="rect">
            <a:avLst/>
          </a:prstGeom>
          <a:noFill/>
          <a:ln>
            <a:noFill/>
          </a:ln>
        </p:spPr>
        <p:txBody>
          <a:bodyPr>
            <a:normAutofit/>
          </a:bodyPr>
          <a:p>
            <a:pPr algn="just">
              <a:lnSpc>
                <a:spcPct val="110000"/>
              </a:lnSpc>
              <a:spcBef>
                <a:spcPts val="1001"/>
              </a:spcBef>
            </a:pPr>
            <a:r>
              <a:rPr b="0" lang="en-US" sz="2800" spc="-1" strike="noStrike">
                <a:solidFill>
                  <a:srgbClr val="000000"/>
                </a:solidFill>
                <a:latin typeface="Calibri"/>
              </a:rPr>
              <a:t>Tahap selanjutnya adalah melakukan proses pengujian. Proses pengujian akan melalui tahap yang sama dengan proses latih, namun pada inisialisasi fitur menggunakan hasil dari fitur yang telah didapatkan sebelumnya. Pada tahap pengujian akan diperhatikan dampak antara penggunaan ROI dan tidak menggunakan ROI pada proses sliding windows. Hasil deteksi mobil adalah penandaan area dimana mobil terdeteksi. Hasil deteksi ini akan dibandingkan dengan hasil deteksi yang dibuat manual oleh manusia.</a:t>
            </a:r>
            <a:endParaRPr b="0" lang="en-US" sz="2800" spc="-1" strike="noStrike">
              <a:solidFill>
                <a:srgbClr val="000000"/>
              </a:solidFill>
              <a:latin typeface="Calibri"/>
            </a:endParaRPr>
          </a:p>
          <a:p>
            <a:pPr algn="just">
              <a:lnSpc>
                <a:spcPct val="110000"/>
              </a:lnSpc>
              <a:spcBef>
                <a:spcPts val="1001"/>
              </a:spcBef>
            </a:pPr>
            <a:r>
              <a:rPr b="0" lang="en-US" sz="2800" spc="-1" strike="noStrike">
                <a:solidFill>
                  <a:srgbClr val="000000"/>
                </a:solidFill>
                <a:latin typeface="Calibri"/>
              </a:rPr>
              <a:t>Arsitektur yang digunakan secara garis besar masih sama dengan arsitektur asli yang dibuat oleh Adhi Prahara [2], namun terdapat beberapa modifikasi untuk keperluan analisis parameter yang akan digunakan seperti orientasi, HOG channel, ukuran sel dan ukuran blok. </a:t>
            </a:r>
            <a:endParaRPr b="0" lang="en-US" sz="2800" spc="-1" strike="noStrike">
              <a:solidFill>
                <a:srgbClr val="000000"/>
              </a:solidFill>
              <a:latin typeface="Calibri"/>
            </a:endParaRPr>
          </a:p>
        </p:txBody>
      </p:sp>
      <p:sp>
        <p:nvSpPr>
          <p:cNvPr id="313" name="TextShape 3"/>
          <p:cNvSpPr txBox="1"/>
          <p:nvPr/>
        </p:nvSpPr>
        <p:spPr>
          <a:xfrm>
            <a:off x="8610480" y="6356520"/>
            <a:ext cx="2742840" cy="364680"/>
          </a:xfrm>
          <a:prstGeom prst="rect">
            <a:avLst/>
          </a:prstGeom>
          <a:noFill/>
          <a:ln>
            <a:noFill/>
          </a:ln>
        </p:spPr>
        <p:txBody>
          <a:bodyPr anchor="ctr"/>
          <a:p>
            <a:pPr algn="r">
              <a:lnSpc>
                <a:spcPct val="100000"/>
              </a:lnSpc>
            </a:pPr>
            <a:fld id="{6AD8D0F9-EAA7-41F2-B6B2-312C5CF29597}" type="slidenum">
              <a:rPr b="0" lang="en-US" sz="1200" spc="-1" strike="noStrike">
                <a:solidFill>
                  <a:srgbClr val="8b8b8b"/>
                </a:solidFill>
                <a:latin typeface="Calibri"/>
              </a:rPr>
              <a:t>1</a:t>
            </a:fld>
            <a:endParaRPr b="0" lang="en-US" sz="1200" spc="-1" strike="noStrike">
              <a:latin typeface="Times New Roman"/>
            </a:endParaRPr>
          </a:p>
        </p:txBody>
      </p:sp>
    </p:spTree>
  </p:cSld>
  <p:timing>
    <p:tnLst>
      <p:par>
        <p:cTn id="111" dur="indefinite" restart="never" nodeType="tmRoot">
          <p:childTnLst>
            <p:seq>
              <p:cTn id="112" dur="indefinite" nodeType="mainSeq"/>
              <p:prevCondLst>
                <p:cond delay="0" evt="onPrev">
                  <p:tgtEl>
                    <p:sldTgt/>
                  </p:tgtEl>
                </p:cond>
              </p:prevCondLst>
              <p:nextCondLst>
                <p:cond delay="0" evt="onNext">
                  <p:tgtEl>
                    <p:sldTgt/>
                  </p:tgtEl>
                </p:cond>
              </p:nextCondLst>
            </p:seq>
          </p:childTnLst>
        </p:cTn>
      </p:par>
    </p:tnLst>
  </p:timing>
</p:sld>
</file>

<file path=ppt/slides/slide6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4" name="TextShape 1"/>
          <p:cNvSpPr txBox="1"/>
          <p:nvPr/>
        </p:nvSpPr>
        <p:spPr>
          <a:xfrm>
            <a:off x="838080" y="365040"/>
            <a:ext cx="10515240" cy="1325160"/>
          </a:xfrm>
          <a:prstGeom prst="rect">
            <a:avLst/>
          </a:prstGeom>
          <a:noFill/>
          <a:ln>
            <a:noFill/>
          </a:ln>
        </p:spPr>
        <p:txBody>
          <a:bodyPr anchor="ctr"/>
          <a:p>
            <a:pPr>
              <a:lnSpc>
                <a:spcPct val="90000"/>
              </a:lnSpc>
            </a:pPr>
            <a:r>
              <a:rPr b="1" lang="en-US" sz="4400" spc="-1" strike="noStrike">
                <a:solidFill>
                  <a:srgbClr val="000000"/>
                </a:solidFill>
                <a:latin typeface="Calibri Light"/>
              </a:rPr>
              <a:t>BAB III – Kerangka Pemikiran</a:t>
            </a:r>
            <a:endParaRPr b="0" lang="en-US" sz="4400" spc="-1" strike="noStrike">
              <a:solidFill>
                <a:srgbClr val="000000"/>
              </a:solidFill>
              <a:latin typeface="Calibri"/>
            </a:endParaRPr>
          </a:p>
        </p:txBody>
      </p:sp>
      <p:sp>
        <p:nvSpPr>
          <p:cNvPr id="315" name="TextShape 2"/>
          <p:cNvSpPr txBox="1"/>
          <p:nvPr/>
        </p:nvSpPr>
        <p:spPr>
          <a:xfrm>
            <a:off x="8610480" y="6356520"/>
            <a:ext cx="2742840" cy="364680"/>
          </a:xfrm>
          <a:prstGeom prst="rect">
            <a:avLst/>
          </a:prstGeom>
          <a:noFill/>
          <a:ln>
            <a:noFill/>
          </a:ln>
        </p:spPr>
        <p:txBody>
          <a:bodyPr anchor="ctr"/>
          <a:p>
            <a:pPr algn="r">
              <a:lnSpc>
                <a:spcPct val="100000"/>
              </a:lnSpc>
            </a:pPr>
            <a:fld id="{C84B412D-7891-4A91-8D9D-F2F2E0542027}" type="slidenum">
              <a:rPr b="0" lang="en-US" sz="1200" spc="-1" strike="noStrike">
                <a:solidFill>
                  <a:srgbClr val="8b8b8b"/>
                </a:solidFill>
                <a:latin typeface="Calibri"/>
              </a:rPr>
              <a:t>1</a:t>
            </a:fld>
            <a:endParaRPr b="0" lang="en-US" sz="1200" spc="-1" strike="noStrike">
              <a:latin typeface="Times New Roman"/>
            </a:endParaRPr>
          </a:p>
        </p:txBody>
      </p:sp>
      <p:pic>
        <p:nvPicPr>
          <p:cNvPr id="316" name="Content Placeholder 7" descr=""/>
          <p:cNvPicPr/>
          <p:nvPr/>
        </p:nvPicPr>
        <p:blipFill>
          <a:blip r:embed="rId1"/>
          <a:stretch/>
        </p:blipFill>
        <p:spPr>
          <a:xfrm>
            <a:off x="2386440" y="1559880"/>
            <a:ext cx="7418880" cy="4795920"/>
          </a:xfrm>
          <a:prstGeom prst="rect">
            <a:avLst/>
          </a:prstGeom>
          <a:ln>
            <a:noFill/>
          </a:ln>
        </p:spPr>
      </p:pic>
    </p:spTree>
  </p:cSld>
  <p:timing>
    <p:tnLst>
      <p:par>
        <p:cTn id="113" dur="indefinite" restart="never" nodeType="tmRoot">
          <p:childTnLst>
            <p:seq>
              <p:cTn id="114" dur="indefinite" nodeType="mainSeq"/>
              <p:prevCondLst>
                <p:cond delay="0" evt="onPrev">
                  <p:tgtEl>
                    <p:sldTgt/>
                  </p:tgtEl>
                </p:cond>
              </p:prevCondLst>
              <p:nextCondLst>
                <p:cond delay="0" evt="onNext">
                  <p:tgtEl>
                    <p:sldTgt/>
                  </p:tgtEl>
                </p:cond>
              </p:nextCondLst>
            </p:seq>
          </p:childTnLst>
        </p:cTn>
      </p:par>
    </p:tnLst>
  </p:timing>
</p:sld>
</file>

<file path=ppt/slides/slide6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7" name="TextShape 1"/>
          <p:cNvSpPr txBox="1"/>
          <p:nvPr/>
        </p:nvSpPr>
        <p:spPr>
          <a:xfrm>
            <a:off x="838080" y="365040"/>
            <a:ext cx="10515240" cy="1325160"/>
          </a:xfrm>
          <a:prstGeom prst="rect">
            <a:avLst/>
          </a:prstGeom>
          <a:noFill/>
          <a:ln>
            <a:noFill/>
          </a:ln>
        </p:spPr>
        <p:txBody>
          <a:bodyPr anchor="ctr"/>
          <a:p>
            <a:pPr>
              <a:lnSpc>
                <a:spcPct val="90000"/>
              </a:lnSpc>
            </a:pPr>
            <a:r>
              <a:rPr b="1" lang="en-US" sz="4400" spc="-1" strike="noStrike">
                <a:solidFill>
                  <a:srgbClr val="000000"/>
                </a:solidFill>
                <a:latin typeface="Calibri Light"/>
              </a:rPr>
              <a:t>BAB III – Kerangka Pemikiran</a:t>
            </a:r>
            <a:endParaRPr b="0" lang="en-US" sz="4400" spc="-1" strike="noStrike">
              <a:solidFill>
                <a:srgbClr val="000000"/>
              </a:solidFill>
              <a:latin typeface="Calibri"/>
            </a:endParaRPr>
          </a:p>
        </p:txBody>
      </p:sp>
      <p:sp>
        <p:nvSpPr>
          <p:cNvPr id="318" name="TextShape 2"/>
          <p:cNvSpPr txBox="1"/>
          <p:nvPr/>
        </p:nvSpPr>
        <p:spPr>
          <a:xfrm>
            <a:off x="838080" y="1414080"/>
            <a:ext cx="10515240" cy="4350960"/>
          </a:xfrm>
          <a:prstGeom prst="rect">
            <a:avLst/>
          </a:prstGeom>
          <a:noFill/>
          <a:ln>
            <a:noFill/>
          </a:ln>
        </p:spPr>
        <p:txBody>
          <a:bodyPr>
            <a:normAutofit/>
          </a:bodyPr>
          <a:p>
            <a:pPr algn="just">
              <a:lnSpc>
                <a:spcPct val="90000"/>
              </a:lnSpc>
              <a:spcBef>
                <a:spcPts val="1001"/>
              </a:spcBef>
            </a:pPr>
            <a:r>
              <a:rPr b="0" lang="en-US" sz="2800" spc="-1" strike="noStrike">
                <a:solidFill>
                  <a:srgbClr val="000000"/>
                </a:solidFill>
                <a:latin typeface="Calibri"/>
              </a:rPr>
              <a:t>Dalam sistem pengenalan mobilterbagi atas dua proses yaitu proses training dan proses testing. Proses training dilakukan untuk mendapatkan kelas dari objek yang akan dikenali. Proses testing dilakukan untuk menghitung hasil yang berupa akurasi dari pengenalan mobil.</a:t>
            </a:r>
            <a:endParaRPr b="0" lang="en-US" sz="2800" spc="-1" strike="noStrike">
              <a:solidFill>
                <a:srgbClr val="000000"/>
              </a:solidFill>
              <a:latin typeface="Calibri"/>
            </a:endParaRPr>
          </a:p>
        </p:txBody>
      </p:sp>
      <p:sp>
        <p:nvSpPr>
          <p:cNvPr id="319" name="TextShape 3"/>
          <p:cNvSpPr txBox="1"/>
          <p:nvPr/>
        </p:nvSpPr>
        <p:spPr>
          <a:xfrm>
            <a:off x="8610480" y="6356520"/>
            <a:ext cx="2742840" cy="364680"/>
          </a:xfrm>
          <a:prstGeom prst="rect">
            <a:avLst/>
          </a:prstGeom>
          <a:noFill/>
          <a:ln>
            <a:noFill/>
          </a:ln>
        </p:spPr>
        <p:txBody>
          <a:bodyPr anchor="ctr"/>
          <a:p>
            <a:pPr algn="r">
              <a:lnSpc>
                <a:spcPct val="100000"/>
              </a:lnSpc>
            </a:pPr>
            <a:fld id="{C4D2708F-450F-4CCF-8873-204E54008192}" type="slidenum">
              <a:rPr b="0" lang="en-US" sz="1200" spc="-1" strike="noStrike">
                <a:solidFill>
                  <a:srgbClr val="8b8b8b"/>
                </a:solidFill>
                <a:latin typeface="Calibri"/>
              </a:rPr>
              <a:t>1</a:t>
            </a:fld>
            <a:endParaRPr b="0" lang="en-US" sz="1200" spc="-1" strike="noStrike">
              <a:latin typeface="Times New Roman"/>
            </a:endParaRPr>
          </a:p>
        </p:txBody>
      </p:sp>
    </p:spTree>
  </p:cSld>
  <p:timing>
    <p:tnLst>
      <p:par>
        <p:cTn id="115" dur="indefinite" restart="never" nodeType="tmRoot">
          <p:childTnLst>
            <p:seq>
              <p:cTn id="116" dur="indefinite" nodeType="mainSeq"/>
              <p:prevCondLst>
                <p:cond delay="0" evt="onPrev">
                  <p:tgtEl>
                    <p:sldTgt/>
                  </p:tgtEl>
                </p:cond>
              </p:prevCondLst>
              <p:nextCondLst>
                <p:cond delay="0" evt="onNext">
                  <p:tgtEl>
                    <p:sldTgt/>
                  </p:tgtEl>
                </p:cond>
              </p:nextCondLst>
            </p:seq>
          </p:childTnLst>
        </p:cTn>
      </p:par>
    </p:tnLst>
  </p:timing>
</p:sld>
</file>

<file path=ppt/slides/slide6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0" name="TextShape 1"/>
          <p:cNvSpPr txBox="1"/>
          <p:nvPr/>
        </p:nvSpPr>
        <p:spPr>
          <a:xfrm>
            <a:off x="838080" y="365040"/>
            <a:ext cx="10515240" cy="1325160"/>
          </a:xfrm>
          <a:prstGeom prst="rect">
            <a:avLst/>
          </a:prstGeom>
          <a:noFill/>
          <a:ln>
            <a:noFill/>
          </a:ln>
        </p:spPr>
        <p:txBody>
          <a:bodyPr anchor="ctr"/>
          <a:p>
            <a:pPr>
              <a:lnSpc>
                <a:spcPct val="90000"/>
              </a:lnSpc>
            </a:pPr>
            <a:r>
              <a:rPr b="1" lang="en-US" sz="4400" spc="-1" strike="noStrike">
                <a:solidFill>
                  <a:srgbClr val="000000"/>
                </a:solidFill>
                <a:latin typeface="Calibri Light"/>
              </a:rPr>
              <a:t>BAB III – </a:t>
            </a:r>
            <a:r>
              <a:rPr b="1" i="1" lang="en-US" sz="4400" spc="-1" strike="noStrike">
                <a:solidFill>
                  <a:srgbClr val="000000"/>
                </a:solidFill>
                <a:latin typeface="Calibri Light"/>
              </a:rPr>
              <a:t>Flowchart</a:t>
            </a:r>
            <a:r>
              <a:rPr b="1" lang="en-US" sz="4400" spc="-1" strike="noStrike">
                <a:solidFill>
                  <a:srgbClr val="000000"/>
                </a:solidFill>
                <a:latin typeface="Calibri Light"/>
              </a:rPr>
              <a:t> Global</a:t>
            </a:r>
            <a:endParaRPr b="0" lang="en-US" sz="4400" spc="-1" strike="noStrike">
              <a:solidFill>
                <a:srgbClr val="000000"/>
              </a:solidFill>
              <a:latin typeface="Calibri"/>
            </a:endParaRPr>
          </a:p>
        </p:txBody>
      </p:sp>
      <p:sp>
        <p:nvSpPr>
          <p:cNvPr id="321" name="TextShape 2"/>
          <p:cNvSpPr txBox="1"/>
          <p:nvPr/>
        </p:nvSpPr>
        <p:spPr>
          <a:xfrm>
            <a:off x="5596200" y="1414080"/>
            <a:ext cx="5757480" cy="4350960"/>
          </a:xfrm>
          <a:prstGeom prst="rect">
            <a:avLst/>
          </a:prstGeom>
          <a:noFill/>
          <a:ln>
            <a:noFill/>
          </a:ln>
        </p:spPr>
        <p:txBody>
          <a:bodyPr>
            <a:normAutofit/>
          </a:bodyPr>
          <a:p>
            <a:pPr algn="just">
              <a:lnSpc>
                <a:spcPct val="110000"/>
              </a:lnSpc>
              <a:spcBef>
                <a:spcPts val="1001"/>
              </a:spcBef>
            </a:pPr>
            <a:r>
              <a:rPr b="0" lang="en-US" sz="2800" spc="-1" strike="noStrike">
                <a:solidFill>
                  <a:srgbClr val="000000"/>
                </a:solidFill>
                <a:latin typeface="Calibri"/>
              </a:rPr>
              <a:t>Berdasarkan gambar, dataset yang digunakan akan melalui tahap preprocessing untuk mempermudah proses ekstraksi fitur. Citra tersebut kemudian akan dibagi menjadi data latih dan data uji. Proses pelatihan akan menggunakan data latih untuk memperoleh fitur. Sedangkan proses pengujian akan menggunakan data uji dan fitur yang diperoleh dari tahap pelatihan. Hasil dari tahap pengujian adalah hasil deteksi mobil yang dibuat oleh sistem.</a:t>
            </a:r>
            <a:endParaRPr b="0" lang="en-US" sz="2800" spc="-1" strike="noStrike">
              <a:solidFill>
                <a:srgbClr val="000000"/>
              </a:solidFill>
              <a:latin typeface="Calibri"/>
            </a:endParaRPr>
          </a:p>
        </p:txBody>
      </p:sp>
      <p:sp>
        <p:nvSpPr>
          <p:cNvPr id="322" name="TextShape 3"/>
          <p:cNvSpPr txBox="1"/>
          <p:nvPr/>
        </p:nvSpPr>
        <p:spPr>
          <a:xfrm>
            <a:off x="8610480" y="6356520"/>
            <a:ext cx="2742840" cy="364680"/>
          </a:xfrm>
          <a:prstGeom prst="rect">
            <a:avLst/>
          </a:prstGeom>
          <a:noFill/>
          <a:ln>
            <a:noFill/>
          </a:ln>
        </p:spPr>
        <p:txBody>
          <a:bodyPr anchor="ctr"/>
          <a:p>
            <a:pPr algn="r">
              <a:lnSpc>
                <a:spcPct val="100000"/>
              </a:lnSpc>
            </a:pPr>
            <a:fld id="{6B19E183-067E-42D0-B65C-A5DBD8AC40CB}" type="slidenum">
              <a:rPr b="0" lang="en-US" sz="1200" spc="-1" strike="noStrike">
                <a:solidFill>
                  <a:srgbClr val="8b8b8b"/>
                </a:solidFill>
                <a:latin typeface="Calibri"/>
              </a:rPr>
              <a:t>1</a:t>
            </a:fld>
            <a:endParaRPr b="0" lang="en-US" sz="1200" spc="-1" strike="noStrike">
              <a:latin typeface="Times New Roman"/>
            </a:endParaRPr>
          </a:p>
        </p:txBody>
      </p:sp>
      <p:pic>
        <p:nvPicPr>
          <p:cNvPr id="323" name="Picture 5" descr=""/>
          <p:cNvPicPr/>
          <p:nvPr/>
        </p:nvPicPr>
        <p:blipFill>
          <a:blip r:embed="rId1"/>
          <a:stretch/>
        </p:blipFill>
        <p:spPr>
          <a:xfrm>
            <a:off x="838080" y="1414080"/>
            <a:ext cx="4493160" cy="5157000"/>
          </a:xfrm>
          <a:prstGeom prst="rect">
            <a:avLst/>
          </a:prstGeom>
          <a:ln>
            <a:noFill/>
          </a:ln>
        </p:spPr>
      </p:pic>
    </p:spTree>
  </p:cSld>
  <p:timing>
    <p:tnLst>
      <p:par>
        <p:cTn id="117" dur="indefinite" restart="never" nodeType="tmRoot">
          <p:childTnLst>
            <p:seq>
              <p:cTn id="118" dur="indefinite" nodeType="mainSeq"/>
              <p:prevCondLst>
                <p:cond delay="0" evt="onPrev">
                  <p:tgtEl>
                    <p:sldTgt/>
                  </p:tgtEl>
                </p:cond>
              </p:prevCondLst>
              <p:nextCondLst>
                <p:cond delay="0" evt="onNext">
                  <p:tgtEl>
                    <p:sldTgt/>
                  </p:tgtEl>
                </p:cond>
              </p:nextCondLst>
            </p:seq>
          </p:childTnLst>
        </p:cTn>
      </p:par>
    </p:tnLst>
  </p:timing>
</p:sld>
</file>

<file path=ppt/slides/slide6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4" name="TextShape 1"/>
          <p:cNvSpPr txBox="1"/>
          <p:nvPr/>
        </p:nvSpPr>
        <p:spPr>
          <a:xfrm>
            <a:off x="838080" y="365040"/>
            <a:ext cx="10515240" cy="1325160"/>
          </a:xfrm>
          <a:prstGeom prst="rect">
            <a:avLst/>
          </a:prstGeom>
          <a:noFill/>
          <a:ln>
            <a:noFill/>
          </a:ln>
        </p:spPr>
        <p:txBody>
          <a:bodyPr anchor="ctr"/>
          <a:p>
            <a:pPr>
              <a:lnSpc>
                <a:spcPct val="90000"/>
              </a:lnSpc>
            </a:pPr>
            <a:r>
              <a:rPr b="1" lang="en-US" sz="4400" spc="-1" strike="noStrike">
                <a:solidFill>
                  <a:srgbClr val="000000"/>
                </a:solidFill>
                <a:latin typeface="Calibri Light"/>
              </a:rPr>
              <a:t>BAB III – Proses Pelatihan</a:t>
            </a:r>
            <a:endParaRPr b="0" lang="en-US" sz="4400" spc="-1" strike="noStrike">
              <a:solidFill>
                <a:srgbClr val="000000"/>
              </a:solidFill>
              <a:latin typeface="Calibri"/>
            </a:endParaRPr>
          </a:p>
        </p:txBody>
      </p:sp>
      <p:pic>
        <p:nvPicPr>
          <p:cNvPr id="325" name="Content Placeholder 4" descr=""/>
          <p:cNvPicPr/>
          <p:nvPr/>
        </p:nvPicPr>
        <p:blipFill>
          <a:blip r:embed="rId1"/>
          <a:stretch/>
        </p:blipFill>
        <p:spPr>
          <a:xfrm>
            <a:off x="2568240" y="2062800"/>
            <a:ext cx="7055640" cy="2732040"/>
          </a:xfrm>
          <a:prstGeom prst="rect">
            <a:avLst/>
          </a:prstGeom>
          <a:ln>
            <a:noFill/>
          </a:ln>
        </p:spPr>
      </p:pic>
      <p:sp>
        <p:nvSpPr>
          <p:cNvPr id="326" name="TextShape 2"/>
          <p:cNvSpPr txBox="1"/>
          <p:nvPr/>
        </p:nvSpPr>
        <p:spPr>
          <a:xfrm>
            <a:off x="8610480" y="6356520"/>
            <a:ext cx="2742840" cy="364680"/>
          </a:xfrm>
          <a:prstGeom prst="rect">
            <a:avLst/>
          </a:prstGeom>
          <a:noFill/>
          <a:ln>
            <a:noFill/>
          </a:ln>
        </p:spPr>
        <p:txBody>
          <a:bodyPr anchor="ctr"/>
          <a:p>
            <a:pPr algn="r">
              <a:lnSpc>
                <a:spcPct val="100000"/>
              </a:lnSpc>
            </a:pPr>
            <a:fld id="{A3F20ED4-50DC-4C0C-82CA-F0AAE019766F}" type="slidenum">
              <a:rPr b="0" lang="en-US" sz="1200" spc="-1" strike="noStrike">
                <a:solidFill>
                  <a:srgbClr val="8b8b8b"/>
                </a:solidFill>
                <a:latin typeface="Calibri"/>
              </a:rPr>
              <a:t>1</a:t>
            </a:fld>
            <a:endParaRPr b="0" lang="en-US" sz="1200" spc="-1" strike="noStrike">
              <a:latin typeface="Times New Roman"/>
            </a:endParaRPr>
          </a:p>
        </p:txBody>
      </p:sp>
    </p:spTree>
  </p:cSld>
  <p:timing>
    <p:tnLst>
      <p:par>
        <p:cTn id="119" dur="indefinite" restart="never" nodeType="tmRoot">
          <p:childTnLst>
            <p:seq>
              <p:cTn id="120" dur="indefinite" nodeType="mainSeq"/>
              <p:prevCondLst>
                <p:cond delay="0" evt="onPrev">
                  <p:tgtEl>
                    <p:sldTgt/>
                  </p:tgtEl>
                </p:cond>
              </p:prevCondLst>
              <p:nextCondLst>
                <p:cond delay="0" evt="onNext">
                  <p:tgtEl>
                    <p:sldTgt/>
                  </p:tgtEl>
                </p:cond>
              </p:nextCondLst>
            </p:seq>
          </p:childTnLst>
        </p:cTn>
      </p:par>
    </p:tnLst>
  </p:timing>
</p:sld>
</file>

<file path=ppt/slides/slide6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7" name="TextShape 1"/>
          <p:cNvSpPr txBox="1"/>
          <p:nvPr/>
        </p:nvSpPr>
        <p:spPr>
          <a:xfrm>
            <a:off x="838080" y="365040"/>
            <a:ext cx="10515240" cy="1325160"/>
          </a:xfrm>
          <a:prstGeom prst="rect">
            <a:avLst/>
          </a:prstGeom>
          <a:noFill/>
          <a:ln>
            <a:noFill/>
          </a:ln>
        </p:spPr>
        <p:txBody>
          <a:bodyPr anchor="ctr"/>
          <a:p>
            <a:pPr>
              <a:lnSpc>
                <a:spcPct val="90000"/>
              </a:lnSpc>
            </a:pPr>
            <a:r>
              <a:rPr b="1" lang="en-US" sz="4400" spc="-1" strike="noStrike">
                <a:solidFill>
                  <a:srgbClr val="000000"/>
                </a:solidFill>
                <a:latin typeface="Calibri Light"/>
              </a:rPr>
              <a:t>BAB III – Proses Pelatihan</a:t>
            </a:r>
            <a:endParaRPr b="0" lang="en-US" sz="4400" spc="-1" strike="noStrike">
              <a:solidFill>
                <a:srgbClr val="000000"/>
              </a:solidFill>
              <a:latin typeface="Calibri"/>
            </a:endParaRPr>
          </a:p>
        </p:txBody>
      </p:sp>
      <p:sp>
        <p:nvSpPr>
          <p:cNvPr id="328" name="TextShape 2"/>
          <p:cNvSpPr txBox="1"/>
          <p:nvPr/>
        </p:nvSpPr>
        <p:spPr>
          <a:xfrm>
            <a:off x="838080" y="1414080"/>
            <a:ext cx="10515240" cy="4350960"/>
          </a:xfrm>
          <a:prstGeom prst="rect">
            <a:avLst/>
          </a:prstGeom>
          <a:noFill/>
          <a:ln>
            <a:noFill/>
          </a:ln>
        </p:spPr>
        <p:txBody>
          <a:bodyPr>
            <a:normAutofit/>
          </a:bodyPr>
          <a:p>
            <a:pPr algn="just">
              <a:lnSpc>
                <a:spcPct val="120000"/>
              </a:lnSpc>
              <a:spcBef>
                <a:spcPts val="1001"/>
              </a:spcBef>
            </a:pPr>
            <a:r>
              <a:rPr b="0" lang="en-US" sz="2800" spc="-1" strike="noStrike">
                <a:solidFill>
                  <a:srgbClr val="000000"/>
                </a:solidFill>
                <a:latin typeface="Calibri"/>
              </a:rPr>
              <a:t>Berikut ini adalah uraian dari flowchart yang dilakukan dalam penelitian ini:</a:t>
            </a:r>
            <a:endParaRPr b="0" lang="en-US" sz="2800" spc="-1" strike="noStrike">
              <a:solidFill>
                <a:srgbClr val="000000"/>
              </a:solidFill>
              <a:latin typeface="Calibri"/>
            </a:endParaRPr>
          </a:p>
          <a:p>
            <a:pPr algn="just">
              <a:lnSpc>
                <a:spcPct val="120000"/>
              </a:lnSpc>
              <a:spcBef>
                <a:spcPts val="1001"/>
              </a:spcBef>
            </a:pPr>
            <a:r>
              <a:rPr b="0" lang="en-US" sz="2800" spc="-1" strike="noStrike">
                <a:solidFill>
                  <a:srgbClr val="000000"/>
                </a:solidFill>
                <a:latin typeface="Calibri"/>
              </a:rPr>
              <a:t>1. Citra yang menjadi masukan yaitu dari data latih yang berisi kumpulan mobil. Citra mobil memiliki ukuran beragam dengan rentang ukuran lebar 200 - 300 piksel dan tinggi 100 - 200 piksel. Citra berupa grayscale dengan arah pengambilan citra terdiri dari belakang.</a:t>
            </a:r>
            <a:endParaRPr b="0" lang="en-US" sz="2800" spc="-1" strike="noStrike">
              <a:solidFill>
                <a:srgbClr val="000000"/>
              </a:solidFill>
              <a:latin typeface="Calibri"/>
            </a:endParaRPr>
          </a:p>
          <a:p>
            <a:pPr algn="just">
              <a:lnSpc>
                <a:spcPct val="120000"/>
              </a:lnSpc>
              <a:spcBef>
                <a:spcPts val="1001"/>
              </a:spcBef>
            </a:pPr>
            <a:r>
              <a:rPr b="0" lang="en-US" sz="2800" spc="-1" strike="noStrike">
                <a:solidFill>
                  <a:srgbClr val="000000"/>
                </a:solidFill>
                <a:latin typeface="Calibri"/>
              </a:rPr>
              <a:t>2. Histogram of Oriented Gradient berfungsi untuk mengambil fitur dari dari citra masukan.</a:t>
            </a:r>
            <a:endParaRPr b="0" lang="en-US" sz="2800" spc="-1" strike="noStrike">
              <a:solidFill>
                <a:srgbClr val="000000"/>
              </a:solidFill>
              <a:latin typeface="Calibri"/>
            </a:endParaRPr>
          </a:p>
          <a:p>
            <a:pPr algn="just">
              <a:lnSpc>
                <a:spcPct val="120000"/>
              </a:lnSpc>
              <a:spcBef>
                <a:spcPts val="1001"/>
              </a:spcBef>
            </a:pPr>
            <a:r>
              <a:rPr b="0" lang="en-US" sz="2800" spc="-1" strike="noStrike">
                <a:solidFill>
                  <a:srgbClr val="000000"/>
                </a:solidFill>
                <a:latin typeface="Calibri"/>
              </a:rPr>
              <a:t>Hasil dari ekstraksi fitur menggunakan HOG adalah HOG descriptor.HOG descriptor mendeskripsikan distribusi dari gradien berarah pada suatu area citra.</a:t>
            </a:r>
            <a:endParaRPr b="0" lang="en-US" sz="2800" spc="-1" strike="noStrike">
              <a:solidFill>
                <a:srgbClr val="000000"/>
              </a:solidFill>
              <a:latin typeface="Calibri"/>
            </a:endParaRPr>
          </a:p>
          <a:p>
            <a:pPr algn="just">
              <a:lnSpc>
                <a:spcPct val="120000"/>
              </a:lnSpc>
              <a:spcBef>
                <a:spcPts val="1001"/>
              </a:spcBef>
            </a:pPr>
            <a:r>
              <a:rPr b="0" lang="en-US" sz="2800" spc="-1" strike="noStrike">
                <a:solidFill>
                  <a:srgbClr val="000000"/>
                </a:solidFill>
                <a:latin typeface="Calibri"/>
              </a:rPr>
              <a:t>3. Berdasarkan penelitian yang dilakukan oleh Dalal dan Triggs [9], HOG menggunakan ukuran sel 8  8 piksel dan 16  16 piksel untuk ukuran blok kemudian bin yang digunakan pada tahap pembuatan histogram adalah 9 (dimulai dari 0 derajat hingga 180 derajat).</a:t>
            </a:r>
            <a:endParaRPr b="0" lang="en-US" sz="2800" spc="-1" strike="noStrike">
              <a:solidFill>
                <a:srgbClr val="000000"/>
              </a:solidFill>
              <a:latin typeface="Calibri"/>
            </a:endParaRPr>
          </a:p>
          <a:p>
            <a:pPr algn="just">
              <a:lnSpc>
                <a:spcPct val="120000"/>
              </a:lnSpc>
              <a:spcBef>
                <a:spcPts val="1001"/>
              </a:spcBef>
            </a:pPr>
            <a:r>
              <a:rPr b="0" lang="en-US" sz="2800" spc="-1" strike="noStrike">
                <a:solidFill>
                  <a:srgbClr val="000000"/>
                </a:solidFill>
                <a:latin typeface="Calibri"/>
              </a:rPr>
              <a:t>4. Support Vector Machine (SVM) digunakan untuk klasifikasi fitur ke dalam 2 kelas (mobil dan bukan mobil) berdasar fitur yang sudah didapatkan. Hasil dari klasifikasi ini nantinya akan disimpan ke dalam bentuk berkas.</a:t>
            </a:r>
            <a:endParaRPr b="0" lang="en-US" sz="2800" spc="-1" strike="noStrike">
              <a:solidFill>
                <a:srgbClr val="000000"/>
              </a:solidFill>
              <a:latin typeface="Calibri"/>
            </a:endParaRPr>
          </a:p>
        </p:txBody>
      </p:sp>
      <p:sp>
        <p:nvSpPr>
          <p:cNvPr id="329" name="TextShape 3"/>
          <p:cNvSpPr txBox="1"/>
          <p:nvPr/>
        </p:nvSpPr>
        <p:spPr>
          <a:xfrm>
            <a:off x="8610480" y="6356520"/>
            <a:ext cx="2742840" cy="364680"/>
          </a:xfrm>
          <a:prstGeom prst="rect">
            <a:avLst/>
          </a:prstGeom>
          <a:noFill/>
          <a:ln>
            <a:noFill/>
          </a:ln>
        </p:spPr>
        <p:txBody>
          <a:bodyPr anchor="ctr"/>
          <a:p>
            <a:pPr algn="r">
              <a:lnSpc>
                <a:spcPct val="100000"/>
              </a:lnSpc>
            </a:pPr>
            <a:fld id="{E3A5E392-BF41-40B6-8F46-AEED74F4D42B}" type="slidenum">
              <a:rPr b="0" lang="en-US" sz="1200" spc="-1" strike="noStrike">
                <a:solidFill>
                  <a:srgbClr val="8b8b8b"/>
                </a:solidFill>
                <a:latin typeface="Calibri"/>
              </a:rPr>
              <a:t>1</a:t>
            </a:fld>
            <a:endParaRPr b="0" lang="en-US" sz="1200" spc="-1" strike="noStrike">
              <a:latin typeface="Times New Roman"/>
            </a:endParaRPr>
          </a:p>
        </p:txBody>
      </p:sp>
    </p:spTree>
  </p:cSld>
  <p:timing>
    <p:tnLst>
      <p:par>
        <p:cTn id="121" dur="indefinite" restart="never" nodeType="tmRoot">
          <p:childTnLst>
            <p:seq>
              <p:cTn id="122" dur="indefinite" nodeType="mainSeq"/>
              <p:prevCondLst>
                <p:cond delay="0" evt="onPrev">
                  <p:tgtEl>
                    <p:sldTgt/>
                  </p:tgtEl>
                </p:cond>
              </p:prevCondLst>
              <p:nextCondLst>
                <p:cond delay="0" evt="onNext">
                  <p:tgtEl>
                    <p:sldTgt/>
                  </p:tgtEl>
                </p:cond>
              </p:nextCondLst>
            </p:seq>
          </p:childTnLst>
        </p:cTn>
      </p:par>
    </p:tnLst>
  </p:timing>
</p:sld>
</file>

<file path=ppt/slides/slide6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0" name="TextShape 1"/>
          <p:cNvSpPr txBox="1"/>
          <p:nvPr/>
        </p:nvSpPr>
        <p:spPr>
          <a:xfrm>
            <a:off x="838080" y="365040"/>
            <a:ext cx="10515240" cy="1325160"/>
          </a:xfrm>
          <a:prstGeom prst="rect">
            <a:avLst/>
          </a:prstGeom>
          <a:noFill/>
          <a:ln>
            <a:noFill/>
          </a:ln>
        </p:spPr>
        <p:txBody>
          <a:bodyPr anchor="ctr"/>
          <a:p>
            <a:pPr>
              <a:lnSpc>
                <a:spcPct val="90000"/>
              </a:lnSpc>
            </a:pPr>
            <a:r>
              <a:rPr b="1" lang="en-US" sz="4400" spc="-1" strike="noStrike">
                <a:solidFill>
                  <a:srgbClr val="000000"/>
                </a:solidFill>
                <a:latin typeface="Calibri Light"/>
              </a:rPr>
              <a:t>BAB III – Proses Pengujian</a:t>
            </a:r>
            <a:endParaRPr b="0" lang="en-US" sz="4400" spc="-1" strike="noStrike">
              <a:solidFill>
                <a:srgbClr val="000000"/>
              </a:solidFill>
              <a:latin typeface="Calibri"/>
            </a:endParaRPr>
          </a:p>
        </p:txBody>
      </p:sp>
      <p:sp>
        <p:nvSpPr>
          <p:cNvPr id="331" name="TextShape 2"/>
          <p:cNvSpPr txBox="1"/>
          <p:nvPr/>
        </p:nvSpPr>
        <p:spPr>
          <a:xfrm>
            <a:off x="8610480" y="6356520"/>
            <a:ext cx="2742840" cy="364680"/>
          </a:xfrm>
          <a:prstGeom prst="rect">
            <a:avLst/>
          </a:prstGeom>
          <a:noFill/>
          <a:ln>
            <a:noFill/>
          </a:ln>
        </p:spPr>
        <p:txBody>
          <a:bodyPr anchor="ctr"/>
          <a:p>
            <a:pPr algn="r">
              <a:lnSpc>
                <a:spcPct val="100000"/>
              </a:lnSpc>
            </a:pPr>
            <a:fld id="{93954A11-5249-4674-ACA8-CE84460C2D4B}" type="slidenum">
              <a:rPr b="0" lang="en-US" sz="1200" spc="-1" strike="noStrike">
                <a:solidFill>
                  <a:srgbClr val="8b8b8b"/>
                </a:solidFill>
                <a:latin typeface="Calibri"/>
              </a:rPr>
              <a:t>1</a:t>
            </a:fld>
            <a:endParaRPr b="0" lang="en-US" sz="1200" spc="-1" strike="noStrike">
              <a:latin typeface="Times New Roman"/>
            </a:endParaRPr>
          </a:p>
        </p:txBody>
      </p:sp>
      <p:pic>
        <p:nvPicPr>
          <p:cNvPr id="332" name="Content Placeholder 6" descr=""/>
          <p:cNvPicPr/>
          <p:nvPr/>
        </p:nvPicPr>
        <p:blipFill>
          <a:blip r:embed="rId1"/>
          <a:stretch/>
        </p:blipFill>
        <p:spPr>
          <a:xfrm>
            <a:off x="2651400" y="1825560"/>
            <a:ext cx="6888960" cy="4350960"/>
          </a:xfrm>
          <a:prstGeom prst="rect">
            <a:avLst/>
          </a:prstGeom>
          <a:ln>
            <a:noFill/>
          </a:ln>
        </p:spPr>
      </p:pic>
    </p:spTree>
  </p:cSld>
  <p:timing>
    <p:tnLst>
      <p:par>
        <p:cTn id="123" dur="indefinite" restart="never" nodeType="tmRoot">
          <p:childTnLst>
            <p:seq>
              <p:cTn id="124" dur="indefinite" nodeType="mainSeq"/>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9" name="TextShape 1"/>
          <p:cNvSpPr txBox="1"/>
          <p:nvPr/>
        </p:nvSpPr>
        <p:spPr>
          <a:xfrm>
            <a:off x="838080" y="365040"/>
            <a:ext cx="10515240" cy="1325160"/>
          </a:xfrm>
          <a:prstGeom prst="rect">
            <a:avLst/>
          </a:prstGeom>
          <a:noFill/>
          <a:ln>
            <a:noFill/>
          </a:ln>
        </p:spPr>
        <p:txBody>
          <a:bodyPr anchor="ctr"/>
          <a:p>
            <a:pPr>
              <a:lnSpc>
                <a:spcPct val="90000"/>
              </a:lnSpc>
            </a:pPr>
            <a:r>
              <a:rPr b="1" lang="en-US" sz="4400" spc="-1" strike="noStrike">
                <a:solidFill>
                  <a:srgbClr val="000000"/>
                </a:solidFill>
                <a:latin typeface="Calibri Light"/>
              </a:rPr>
              <a:t>BAB I - TUJUAN PENELITIAN</a:t>
            </a:r>
            <a:r>
              <a:rPr b="1" lang="en-US" sz="4400" spc="-1" strike="noStrike">
                <a:solidFill>
                  <a:srgbClr val="000000"/>
                </a:solidFill>
                <a:latin typeface="Calibri Light"/>
              </a:rPr>
              <a:t>	</a:t>
            </a:r>
            <a:endParaRPr b="0" lang="en-US" sz="4400" spc="-1" strike="noStrike">
              <a:solidFill>
                <a:srgbClr val="000000"/>
              </a:solidFill>
              <a:latin typeface="Calibri"/>
            </a:endParaRPr>
          </a:p>
        </p:txBody>
      </p:sp>
      <p:sp>
        <p:nvSpPr>
          <p:cNvPr id="100" name="TextShape 2"/>
          <p:cNvSpPr txBox="1"/>
          <p:nvPr/>
        </p:nvSpPr>
        <p:spPr>
          <a:xfrm>
            <a:off x="838080" y="1825560"/>
            <a:ext cx="10515240" cy="4350960"/>
          </a:xfrm>
          <a:prstGeom prst="rect">
            <a:avLst/>
          </a:prstGeom>
          <a:noFill/>
          <a:ln>
            <a:noFill/>
          </a:ln>
        </p:spPr>
        <p:txBody>
          <a:bodyPr/>
          <a:p>
            <a:pPr marL="514440" indent="-514080">
              <a:lnSpc>
                <a:spcPct val="90000"/>
              </a:lnSpc>
              <a:spcBef>
                <a:spcPts val="1001"/>
              </a:spcBef>
              <a:buClr>
                <a:srgbClr val="000000"/>
              </a:buClr>
              <a:buFont typeface="Arial"/>
              <a:buAutoNum type="arabicPeriod"/>
            </a:pPr>
            <a:r>
              <a:rPr b="0" lang="en-US" sz="2800" spc="-1" strike="noStrike">
                <a:solidFill>
                  <a:srgbClr val="000000"/>
                </a:solidFill>
                <a:latin typeface="Calibri"/>
              </a:rPr>
              <a:t>Menentukan </a:t>
            </a:r>
            <a:r>
              <a:rPr b="0" i="1" lang="en-US" sz="2800" spc="-1" strike="noStrike">
                <a:solidFill>
                  <a:srgbClr val="000000"/>
                </a:solidFill>
                <a:latin typeface="Calibri"/>
              </a:rPr>
              <a:t>Region of Interest</a:t>
            </a:r>
            <a:r>
              <a:rPr b="0" lang="en-US" sz="2800" spc="-1" strike="noStrike">
                <a:solidFill>
                  <a:srgbClr val="000000"/>
                </a:solidFill>
                <a:latin typeface="Calibri"/>
              </a:rPr>
              <a:t> yang sesuai terhadap posisi kamera CCTV. </a:t>
            </a:r>
            <a:endParaRPr b="0" lang="en-US" sz="2800" spc="-1" strike="noStrike">
              <a:solidFill>
                <a:srgbClr val="000000"/>
              </a:solidFill>
              <a:latin typeface="Calibri"/>
            </a:endParaRPr>
          </a:p>
          <a:p>
            <a:pPr marL="514440" indent="-514080">
              <a:lnSpc>
                <a:spcPct val="90000"/>
              </a:lnSpc>
              <a:spcBef>
                <a:spcPts val="1001"/>
              </a:spcBef>
              <a:buClr>
                <a:srgbClr val="000000"/>
              </a:buClr>
              <a:buFont typeface="Arial"/>
              <a:buAutoNum type="arabicPeriod"/>
            </a:pPr>
            <a:r>
              <a:rPr b="0" lang="en-US" sz="2800" spc="-1" strike="noStrike">
                <a:solidFill>
                  <a:srgbClr val="000000"/>
                </a:solidFill>
                <a:latin typeface="Calibri"/>
              </a:rPr>
              <a:t>Melakukan penerapan metode </a:t>
            </a:r>
            <a:r>
              <a:rPr b="0" i="1" lang="en-US" sz="2800" spc="-1" strike="noStrike">
                <a:solidFill>
                  <a:srgbClr val="000000"/>
                </a:solidFill>
                <a:latin typeface="Calibri"/>
              </a:rPr>
              <a:t>Histogram of Oriented Gradients </a:t>
            </a:r>
            <a:r>
              <a:rPr b="0" lang="en-US" sz="2800" spc="-1" strike="noStrike">
                <a:solidFill>
                  <a:srgbClr val="000000"/>
                </a:solidFill>
                <a:latin typeface="Calibri"/>
              </a:rPr>
              <a:t>dan </a:t>
            </a:r>
            <a:r>
              <a:rPr b="0" i="1" lang="en-US" sz="2800" spc="-1" strike="noStrike">
                <a:solidFill>
                  <a:srgbClr val="000000"/>
                </a:solidFill>
                <a:latin typeface="Calibri"/>
              </a:rPr>
              <a:t>Support Vector Machine </a:t>
            </a:r>
            <a:r>
              <a:rPr b="0" lang="en-US" sz="2800" spc="-1" strike="noStrike">
                <a:solidFill>
                  <a:srgbClr val="000000"/>
                </a:solidFill>
                <a:latin typeface="Calibri"/>
              </a:rPr>
              <a:t>pada sistem deteksi mobil. </a:t>
            </a:r>
            <a:endParaRPr b="0" lang="en-US" sz="2800" spc="-1" strike="noStrike">
              <a:solidFill>
                <a:srgbClr val="000000"/>
              </a:solidFill>
              <a:latin typeface="Calibri"/>
            </a:endParaRPr>
          </a:p>
          <a:p>
            <a:pPr marL="514440" indent="-514080">
              <a:lnSpc>
                <a:spcPct val="90000"/>
              </a:lnSpc>
              <a:spcBef>
                <a:spcPts val="1001"/>
              </a:spcBef>
              <a:buClr>
                <a:srgbClr val="000000"/>
              </a:buClr>
              <a:buFont typeface="Arial"/>
              <a:buAutoNum type="arabicPeriod"/>
            </a:pPr>
            <a:r>
              <a:rPr b="0" lang="en-US" sz="2800" spc="-1" strike="noStrike">
                <a:solidFill>
                  <a:srgbClr val="000000"/>
                </a:solidFill>
                <a:latin typeface="Calibri"/>
              </a:rPr>
              <a:t>Menghitung nilai akurasi deteksi mobil dengan menggunakan metode </a:t>
            </a:r>
            <a:r>
              <a:rPr b="0" i="1" lang="en-US" sz="2800" spc="-1" strike="noStrike">
                <a:solidFill>
                  <a:srgbClr val="000000"/>
                </a:solidFill>
                <a:latin typeface="Calibri"/>
              </a:rPr>
              <a:t>Confusion Matrix</a:t>
            </a:r>
            <a:r>
              <a:rPr b="0" lang="en-US" sz="2800" spc="-1" strike="noStrike">
                <a:solidFill>
                  <a:srgbClr val="000000"/>
                </a:solidFill>
                <a:latin typeface="Calibri"/>
              </a:rPr>
              <a:t>.</a:t>
            </a:r>
            <a:endParaRPr b="0" lang="en-US" sz="2800" spc="-1" strike="noStrike">
              <a:solidFill>
                <a:srgbClr val="000000"/>
              </a:solidFill>
              <a:latin typeface="Calibri"/>
            </a:endParaRPr>
          </a:p>
          <a:p>
            <a:pPr>
              <a:lnSpc>
                <a:spcPct val="90000"/>
              </a:lnSpc>
              <a:spcBef>
                <a:spcPts val="1001"/>
              </a:spcBef>
            </a:pPr>
            <a:endParaRPr b="0" lang="en-US" sz="2800" spc="-1" strike="noStrike">
              <a:solidFill>
                <a:srgbClr val="000000"/>
              </a:solidFill>
              <a:latin typeface="Calibri"/>
            </a:endParaRPr>
          </a:p>
        </p:txBody>
      </p:sp>
      <p:sp>
        <p:nvSpPr>
          <p:cNvPr id="101" name="TextShape 3"/>
          <p:cNvSpPr txBox="1"/>
          <p:nvPr/>
        </p:nvSpPr>
        <p:spPr>
          <a:xfrm>
            <a:off x="8610480" y="6356520"/>
            <a:ext cx="2742840" cy="364680"/>
          </a:xfrm>
          <a:prstGeom prst="rect">
            <a:avLst/>
          </a:prstGeom>
          <a:noFill/>
          <a:ln>
            <a:noFill/>
          </a:ln>
        </p:spPr>
        <p:txBody>
          <a:bodyPr anchor="ctr"/>
          <a:p>
            <a:pPr algn="r">
              <a:lnSpc>
                <a:spcPct val="100000"/>
              </a:lnSpc>
            </a:pPr>
            <a:fld id="{EA4A88E9-3EA1-4AF4-BD7A-437BEDB23D31}" type="slidenum">
              <a:rPr b="0" lang="en-US" sz="1200" spc="-1" strike="noStrike">
                <a:solidFill>
                  <a:srgbClr val="8b8b8b"/>
                </a:solidFill>
                <a:latin typeface="Calibri"/>
              </a:rPr>
              <a:t>1</a:t>
            </a:fld>
            <a:endParaRPr b="0" lang="en-US" sz="1200" spc="-1" strike="noStrike">
              <a:latin typeface="Times New Roman"/>
            </a:endParaRPr>
          </a:p>
        </p:txBody>
      </p:sp>
    </p:spTree>
  </p:cSld>
</p:sld>
</file>

<file path=ppt/slides/slide7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3" name="TextShape 1"/>
          <p:cNvSpPr txBox="1"/>
          <p:nvPr/>
        </p:nvSpPr>
        <p:spPr>
          <a:xfrm>
            <a:off x="838080" y="365040"/>
            <a:ext cx="10515240" cy="1325160"/>
          </a:xfrm>
          <a:prstGeom prst="rect">
            <a:avLst/>
          </a:prstGeom>
          <a:noFill/>
          <a:ln>
            <a:noFill/>
          </a:ln>
        </p:spPr>
        <p:txBody>
          <a:bodyPr anchor="ctr"/>
          <a:p>
            <a:pPr>
              <a:lnSpc>
                <a:spcPct val="90000"/>
              </a:lnSpc>
            </a:pPr>
            <a:r>
              <a:rPr b="1" lang="en-US" sz="4400" spc="-1" strike="noStrike">
                <a:solidFill>
                  <a:srgbClr val="000000"/>
                </a:solidFill>
                <a:latin typeface="Calibri Light"/>
              </a:rPr>
              <a:t>BAB III – Proses Pengujian</a:t>
            </a:r>
            <a:endParaRPr b="0" lang="en-US" sz="4400" spc="-1" strike="noStrike">
              <a:solidFill>
                <a:srgbClr val="000000"/>
              </a:solidFill>
              <a:latin typeface="Calibri"/>
            </a:endParaRPr>
          </a:p>
        </p:txBody>
      </p:sp>
      <p:sp>
        <p:nvSpPr>
          <p:cNvPr id="334" name="TextShape 2"/>
          <p:cNvSpPr txBox="1"/>
          <p:nvPr/>
        </p:nvSpPr>
        <p:spPr>
          <a:xfrm>
            <a:off x="838080" y="1414080"/>
            <a:ext cx="10515240" cy="4350960"/>
          </a:xfrm>
          <a:prstGeom prst="rect">
            <a:avLst/>
          </a:prstGeom>
          <a:noFill/>
          <a:ln>
            <a:noFill/>
          </a:ln>
        </p:spPr>
        <p:txBody>
          <a:bodyPr>
            <a:normAutofit/>
          </a:bodyPr>
          <a:p>
            <a:pPr algn="just">
              <a:lnSpc>
                <a:spcPct val="120000"/>
              </a:lnSpc>
              <a:spcBef>
                <a:spcPts val="1001"/>
              </a:spcBef>
            </a:pPr>
            <a:r>
              <a:rPr b="0" lang="en-US" sz="1800" spc="-1" strike="noStrike">
                <a:solidFill>
                  <a:srgbClr val="000000"/>
                </a:solidFill>
                <a:latin typeface="Calibri"/>
              </a:rPr>
              <a:t>Pada gambar terlihat alur proses testing. Pada proses testing terdapat beberapa proses yang sama seperti pada proses training. Berikut adalah uraian dari flowchart pada gambar yang dilakukan dalam penelitian ini:</a:t>
            </a:r>
            <a:endParaRPr b="0" lang="en-US" sz="1800" spc="-1" strike="noStrike">
              <a:solidFill>
                <a:srgbClr val="000000"/>
              </a:solidFill>
              <a:latin typeface="Calibri"/>
            </a:endParaRPr>
          </a:p>
          <a:p>
            <a:pPr algn="just">
              <a:lnSpc>
                <a:spcPct val="120000"/>
              </a:lnSpc>
              <a:spcBef>
                <a:spcPts val="1001"/>
              </a:spcBef>
            </a:pPr>
            <a:r>
              <a:rPr b="0" lang="en-US" sz="1800" spc="-1" strike="noStrike">
                <a:solidFill>
                  <a:srgbClr val="000000"/>
                </a:solidFill>
                <a:latin typeface="Calibri"/>
              </a:rPr>
              <a:t>1. Citra pengujian yang digunakan didapatkan dari dataset dan www.youtube.com, penggunaan dari dataset ini sesuai dengan perizinan dari institusi yang bersangkutan.</a:t>
            </a:r>
            <a:endParaRPr b="0" lang="en-US" sz="1800" spc="-1" strike="noStrike">
              <a:solidFill>
                <a:srgbClr val="000000"/>
              </a:solidFill>
              <a:latin typeface="Calibri"/>
            </a:endParaRPr>
          </a:p>
          <a:p>
            <a:pPr algn="just">
              <a:lnSpc>
                <a:spcPct val="120000"/>
              </a:lnSpc>
              <a:spcBef>
                <a:spcPts val="1001"/>
              </a:spcBef>
            </a:pPr>
            <a:r>
              <a:rPr b="0" lang="en-US" sz="1800" spc="-1" strike="noStrike">
                <a:solidFill>
                  <a:srgbClr val="000000"/>
                </a:solidFill>
                <a:latin typeface="Calibri"/>
              </a:rPr>
              <a:t>2. Citra yang akan menjadi input dari HOG adalah citra hasil dari grayscale citra mobil yang sudah dilakukan pada tahapan preprocessing.</a:t>
            </a:r>
            <a:endParaRPr b="0" lang="en-US" sz="1800" spc="-1" strike="noStrike">
              <a:solidFill>
                <a:srgbClr val="000000"/>
              </a:solidFill>
              <a:latin typeface="Calibri"/>
            </a:endParaRPr>
          </a:p>
          <a:p>
            <a:pPr algn="just">
              <a:lnSpc>
                <a:spcPct val="120000"/>
              </a:lnSpc>
              <a:spcBef>
                <a:spcPts val="1001"/>
              </a:spcBef>
            </a:pPr>
            <a:r>
              <a:rPr b="0" lang="en-US" sz="1800" spc="-1" strike="noStrike">
                <a:solidFill>
                  <a:srgbClr val="000000"/>
                </a:solidFill>
                <a:latin typeface="Calibri"/>
              </a:rPr>
              <a:t>3. Ukuran dari sel dan blok yang digunakan untuk proses ekstraksi fitur dengan menggunakan HOG adalah sama dengan yang digunakan ketika pada tahap training.</a:t>
            </a:r>
            <a:endParaRPr b="0" lang="en-US" sz="1800" spc="-1" strike="noStrike">
              <a:solidFill>
                <a:srgbClr val="000000"/>
              </a:solidFill>
              <a:latin typeface="Calibri"/>
            </a:endParaRPr>
          </a:p>
          <a:p>
            <a:pPr algn="just">
              <a:lnSpc>
                <a:spcPct val="120000"/>
              </a:lnSpc>
              <a:spcBef>
                <a:spcPts val="1001"/>
              </a:spcBef>
            </a:pPr>
            <a:r>
              <a:rPr b="0" lang="en-US" sz="1800" spc="-1" strike="noStrike">
                <a:solidFill>
                  <a:srgbClr val="000000"/>
                </a:solidFill>
                <a:latin typeface="Calibri"/>
              </a:rPr>
              <a:t>4. Pada tahap testing, model SVM yang digunakan adalah berkas hasil keluaran dari SVM pada tahap training.</a:t>
            </a:r>
            <a:endParaRPr b="0" lang="en-US" sz="1800" spc="-1" strike="noStrike">
              <a:solidFill>
                <a:srgbClr val="000000"/>
              </a:solidFill>
              <a:latin typeface="Calibri"/>
            </a:endParaRPr>
          </a:p>
          <a:p>
            <a:pPr algn="just">
              <a:lnSpc>
                <a:spcPct val="120000"/>
              </a:lnSpc>
              <a:spcBef>
                <a:spcPts val="1001"/>
              </a:spcBef>
            </a:pPr>
            <a:r>
              <a:rPr b="0" lang="en-US" sz="1800" spc="-1" strike="noStrike">
                <a:solidFill>
                  <a:srgbClr val="000000"/>
                </a:solidFill>
                <a:latin typeface="Calibri"/>
              </a:rPr>
              <a:t>5. Hasil keluaran akan berupa penandaan mobil yang berhasil dikenali oleh sistem.</a:t>
            </a:r>
            <a:endParaRPr b="0" lang="en-US" sz="1800" spc="-1" strike="noStrike">
              <a:solidFill>
                <a:srgbClr val="000000"/>
              </a:solidFill>
              <a:latin typeface="Calibri"/>
            </a:endParaRPr>
          </a:p>
        </p:txBody>
      </p:sp>
      <p:sp>
        <p:nvSpPr>
          <p:cNvPr id="335" name="TextShape 3"/>
          <p:cNvSpPr txBox="1"/>
          <p:nvPr/>
        </p:nvSpPr>
        <p:spPr>
          <a:xfrm>
            <a:off x="8610480" y="6356520"/>
            <a:ext cx="2742840" cy="364680"/>
          </a:xfrm>
          <a:prstGeom prst="rect">
            <a:avLst/>
          </a:prstGeom>
          <a:noFill/>
          <a:ln>
            <a:noFill/>
          </a:ln>
        </p:spPr>
        <p:txBody>
          <a:bodyPr anchor="ctr"/>
          <a:p>
            <a:pPr algn="r">
              <a:lnSpc>
                <a:spcPct val="100000"/>
              </a:lnSpc>
            </a:pPr>
            <a:fld id="{64A53572-3A1A-4B36-A320-4A99173096EF}" type="slidenum">
              <a:rPr b="0" lang="en-US" sz="1200" spc="-1" strike="noStrike">
                <a:solidFill>
                  <a:srgbClr val="8b8b8b"/>
                </a:solidFill>
                <a:latin typeface="Calibri"/>
              </a:rPr>
              <a:t>1</a:t>
            </a:fld>
            <a:endParaRPr b="0" lang="en-US" sz="1200" spc="-1" strike="noStrike">
              <a:latin typeface="Times New Roman"/>
            </a:endParaRPr>
          </a:p>
        </p:txBody>
      </p:sp>
    </p:spTree>
  </p:cSld>
  <p:timing>
    <p:tnLst>
      <p:par>
        <p:cTn id="125" dur="indefinite" restart="never" nodeType="tmRoot">
          <p:childTnLst>
            <p:seq>
              <p:cTn id="126" dur="indefinite" nodeType="mainSeq"/>
              <p:prevCondLst>
                <p:cond delay="0" evt="onPrev">
                  <p:tgtEl>
                    <p:sldTgt/>
                  </p:tgtEl>
                </p:cond>
              </p:prevCondLst>
              <p:nextCondLst>
                <p:cond delay="0" evt="onNext">
                  <p:tgtEl>
                    <p:sldTgt/>
                  </p:tgtEl>
                </p:cond>
              </p:nextCondLst>
            </p:seq>
          </p:childTnLst>
        </p:cTn>
      </p:par>
    </p:tnLst>
  </p:timing>
</p:sld>
</file>

<file path=ppt/slides/slide7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6" name="TextShape 1"/>
          <p:cNvSpPr txBox="1"/>
          <p:nvPr/>
        </p:nvSpPr>
        <p:spPr>
          <a:xfrm>
            <a:off x="838080" y="365040"/>
            <a:ext cx="10515240" cy="1325160"/>
          </a:xfrm>
          <a:prstGeom prst="rect">
            <a:avLst/>
          </a:prstGeom>
          <a:noFill/>
          <a:ln>
            <a:noFill/>
          </a:ln>
        </p:spPr>
        <p:txBody>
          <a:bodyPr anchor="ctr"/>
          <a:p>
            <a:pPr>
              <a:lnSpc>
                <a:spcPct val="90000"/>
              </a:lnSpc>
            </a:pPr>
            <a:r>
              <a:rPr b="1" lang="en-US" sz="4400" spc="-1" strike="noStrike">
                <a:solidFill>
                  <a:srgbClr val="000000"/>
                </a:solidFill>
                <a:latin typeface="Calibri Light"/>
              </a:rPr>
              <a:t>BAB III – </a:t>
            </a:r>
            <a:r>
              <a:rPr b="1" i="1" lang="en-US" sz="4400" spc="-1" strike="noStrike">
                <a:solidFill>
                  <a:srgbClr val="000000"/>
                </a:solidFill>
                <a:latin typeface="Calibri Light"/>
              </a:rPr>
              <a:t>Dataset</a:t>
            </a:r>
            <a:endParaRPr b="0" lang="en-US" sz="4400" spc="-1" strike="noStrike">
              <a:solidFill>
                <a:srgbClr val="000000"/>
              </a:solidFill>
              <a:latin typeface="Calibri"/>
            </a:endParaRPr>
          </a:p>
        </p:txBody>
      </p:sp>
      <p:sp>
        <p:nvSpPr>
          <p:cNvPr id="337" name="TextShape 2"/>
          <p:cNvSpPr txBox="1"/>
          <p:nvPr/>
        </p:nvSpPr>
        <p:spPr>
          <a:xfrm>
            <a:off x="838080" y="1414080"/>
            <a:ext cx="10515240" cy="4350960"/>
          </a:xfrm>
          <a:prstGeom prst="rect">
            <a:avLst/>
          </a:prstGeom>
          <a:noFill/>
          <a:ln>
            <a:noFill/>
          </a:ln>
        </p:spPr>
        <p:txBody>
          <a:bodyPr>
            <a:normAutofit/>
          </a:bodyPr>
          <a:p>
            <a:pPr algn="just">
              <a:lnSpc>
                <a:spcPct val="90000"/>
              </a:lnSpc>
              <a:spcBef>
                <a:spcPts val="1001"/>
              </a:spcBef>
            </a:pPr>
            <a:r>
              <a:rPr b="0" lang="en-US" sz="2800" spc="-1" strike="noStrike">
                <a:solidFill>
                  <a:srgbClr val="000000"/>
                </a:solidFill>
                <a:latin typeface="Calibri"/>
              </a:rPr>
              <a:t>Dataset yang digunakan terdiri dari 3 jenis data latih yang diambil dari sumber yang berbeda. Penelitian ini menggunakan dataset UIUC Car Image Database, GTI Database, dan KITTI Database. Arah pengambilan kamera untuk dataset dilakukan dari posisi horizontal.</a:t>
            </a:r>
            <a:endParaRPr b="0" lang="en-US" sz="2800" spc="-1" strike="noStrike">
              <a:solidFill>
                <a:srgbClr val="000000"/>
              </a:solidFill>
              <a:latin typeface="Calibri"/>
            </a:endParaRPr>
          </a:p>
          <a:p>
            <a:pPr algn="just">
              <a:lnSpc>
                <a:spcPct val="90000"/>
              </a:lnSpc>
              <a:spcBef>
                <a:spcPts val="1001"/>
              </a:spcBef>
            </a:pPr>
            <a:r>
              <a:rPr b="0" lang="en-US" sz="2800" spc="-1" strike="noStrike">
                <a:solidFill>
                  <a:srgbClr val="000000"/>
                </a:solidFill>
                <a:latin typeface="Calibri"/>
              </a:rPr>
              <a:t>Dataset UIUC Car Image Database diperoleh dari http://cogcomp.org/Data/Car/. Citra yang diambil dari dataset merupakan citra grayscale dengan 8 channel warna. Pada UIUC terdapat 1328 citra mobil. Dari total dataset yang digunakan, terdiri dari 1050 citra latih dan 278 citra uji. Citra latih dibagi menjadi 2 macam, yaitu 550 citra mobil dan 500 bukan mobil. Citra mobil yang digunakan untuk citra latih diambil dari 2 arah yaitu kiri dan kanan. Citra uji terdiri dari beragam citra mobil yang terdiri dari 2 jenis yaitu 170 citra single-scale dan 108 citra multi-scale dengan ukuran panjang berkisar 100 piksel sampai 300 piksel dan lebar 75 piksel sampai 180 piksel. Pembagian data untuk pelatihan dan pengujian sudah dilakukan dari sumbernya.</a:t>
            </a:r>
            <a:endParaRPr b="0" lang="en-US" sz="2800" spc="-1" strike="noStrike">
              <a:solidFill>
                <a:srgbClr val="000000"/>
              </a:solidFill>
              <a:latin typeface="Calibri"/>
            </a:endParaRPr>
          </a:p>
        </p:txBody>
      </p:sp>
      <p:sp>
        <p:nvSpPr>
          <p:cNvPr id="338" name="TextShape 3"/>
          <p:cNvSpPr txBox="1"/>
          <p:nvPr/>
        </p:nvSpPr>
        <p:spPr>
          <a:xfrm>
            <a:off x="8610480" y="6356520"/>
            <a:ext cx="2742840" cy="364680"/>
          </a:xfrm>
          <a:prstGeom prst="rect">
            <a:avLst/>
          </a:prstGeom>
          <a:noFill/>
          <a:ln>
            <a:noFill/>
          </a:ln>
        </p:spPr>
        <p:txBody>
          <a:bodyPr anchor="ctr"/>
          <a:p>
            <a:pPr algn="r">
              <a:lnSpc>
                <a:spcPct val="100000"/>
              </a:lnSpc>
            </a:pPr>
            <a:fld id="{9C46D2D7-D06A-46E4-8CA9-B7E53842C521}" type="slidenum">
              <a:rPr b="0" lang="en-US" sz="1200" spc="-1" strike="noStrike">
                <a:solidFill>
                  <a:srgbClr val="8b8b8b"/>
                </a:solidFill>
                <a:latin typeface="Calibri"/>
              </a:rPr>
              <a:t>1</a:t>
            </a:fld>
            <a:endParaRPr b="0" lang="en-US" sz="1200" spc="-1" strike="noStrike">
              <a:latin typeface="Times New Roman"/>
            </a:endParaRPr>
          </a:p>
        </p:txBody>
      </p:sp>
    </p:spTree>
  </p:cSld>
  <p:timing>
    <p:tnLst>
      <p:par>
        <p:cTn id="127" dur="indefinite" restart="never" nodeType="tmRoot">
          <p:childTnLst>
            <p:seq>
              <p:cTn id="128" dur="indefinite" nodeType="mainSeq"/>
              <p:prevCondLst>
                <p:cond delay="0" evt="onPrev">
                  <p:tgtEl>
                    <p:sldTgt/>
                  </p:tgtEl>
                </p:cond>
              </p:prevCondLst>
              <p:nextCondLst>
                <p:cond delay="0" evt="onNext">
                  <p:tgtEl>
                    <p:sldTgt/>
                  </p:tgtEl>
                </p:cond>
              </p:nextCondLst>
            </p:seq>
          </p:childTnLst>
        </p:cTn>
      </p:par>
    </p:tnLst>
  </p:timing>
</p:sld>
</file>

<file path=ppt/slides/slide7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9" name="TextShape 1"/>
          <p:cNvSpPr txBox="1"/>
          <p:nvPr/>
        </p:nvSpPr>
        <p:spPr>
          <a:xfrm>
            <a:off x="838080" y="365040"/>
            <a:ext cx="10515240" cy="1325160"/>
          </a:xfrm>
          <a:prstGeom prst="rect">
            <a:avLst/>
          </a:prstGeom>
          <a:noFill/>
          <a:ln>
            <a:noFill/>
          </a:ln>
        </p:spPr>
        <p:txBody>
          <a:bodyPr anchor="ctr"/>
          <a:p>
            <a:pPr>
              <a:lnSpc>
                <a:spcPct val="90000"/>
              </a:lnSpc>
            </a:pPr>
            <a:r>
              <a:rPr b="1" lang="en-US" sz="4400" spc="-1" strike="noStrike">
                <a:solidFill>
                  <a:srgbClr val="000000"/>
                </a:solidFill>
                <a:latin typeface="Calibri Light"/>
              </a:rPr>
              <a:t>BAB III – </a:t>
            </a:r>
            <a:r>
              <a:rPr b="1" i="1" lang="en-US" sz="4400" spc="-1" strike="noStrike">
                <a:solidFill>
                  <a:srgbClr val="000000"/>
                </a:solidFill>
                <a:latin typeface="Calibri Light"/>
              </a:rPr>
              <a:t>Dataset UIUC Car Image</a:t>
            </a:r>
            <a:endParaRPr b="0" lang="en-US" sz="4400" spc="-1" strike="noStrike">
              <a:solidFill>
                <a:srgbClr val="000000"/>
              </a:solidFill>
              <a:latin typeface="Calibri"/>
            </a:endParaRPr>
          </a:p>
        </p:txBody>
      </p:sp>
      <p:pic>
        <p:nvPicPr>
          <p:cNvPr id="340" name="Content Placeholder 4" descr=""/>
          <p:cNvPicPr/>
          <p:nvPr/>
        </p:nvPicPr>
        <p:blipFill>
          <a:blip r:embed="rId1"/>
          <a:stretch/>
        </p:blipFill>
        <p:spPr>
          <a:xfrm>
            <a:off x="2321640" y="1414440"/>
            <a:ext cx="7548480" cy="4350960"/>
          </a:xfrm>
          <a:prstGeom prst="rect">
            <a:avLst/>
          </a:prstGeom>
          <a:ln>
            <a:noFill/>
          </a:ln>
        </p:spPr>
      </p:pic>
      <p:sp>
        <p:nvSpPr>
          <p:cNvPr id="341" name="TextShape 2"/>
          <p:cNvSpPr txBox="1"/>
          <p:nvPr/>
        </p:nvSpPr>
        <p:spPr>
          <a:xfrm>
            <a:off x="8610480" y="6356520"/>
            <a:ext cx="2742840" cy="364680"/>
          </a:xfrm>
          <a:prstGeom prst="rect">
            <a:avLst/>
          </a:prstGeom>
          <a:noFill/>
          <a:ln>
            <a:noFill/>
          </a:ln>
        </p:spPr>
        <p:txBody>
          <a:bodyPr anchor="ctr"/>
          <a:p>
            <a:pPr algn="r">
              <a:lnSpc>
                <a:spcPct val="100000"/>
              </a:lnSpc>
            </a:pPr>
            <a:fld id="{AEDB23C0-FA5B-4ED3-B8A3-0580DE5DDA0F}" type="slidenum">
              <a:rPr b="0" lang="en-US" sz="1200" spc="-1" strike="noStrike">
                <a:solidFill>
                  <a:srgbClr val="8b8b8b"/>
                </a:solidFill>
                <a:latin typeface="Calibri"/>
              </a:rPr>
              <a:t>1</a:t>
            </a:fld>
            <a:endParaRPr b="0" lang="en-US" sz="1200" spc="-1" strike="noStrike">
              <a:latin typeface="Times New Roman"/>
            </a:endParaRPr>
          </a:p>
        </p:txBody>
      </p:sp>
      <p:sp>
        <p:nvSpPr>
          <p:cNvPr id="342" name="CustomShape 3"/>
          <p:cNvSpPr/>
          <p:nvPr/>
        </p:nvSpPr>
        <p:spPr>
          <a:xfrm>
            <a:off x="2321640" y="5692320"/>
            <a:ext cx="7548480" cy="63900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000000"/>
                </a:solidFill>
                <a:latin typeface="NimbusRomNo9L-Regu"/>
              </a:rPr>
              <a:t>Contoh </a:t>
            </a:r>
            <a:r>
              <a:rPr b="0" lang="en-US" sz="1800" spc="-1" strike="noStrike">
                <a:solidFill>
                  <a:srgbClr val="000000"/>
                </a:solidFill>
                <a:latin typeface="NimbusRomNo9L-ReguItal"/>
              </a:rPr>
              <a:t>Dataset UIUC</a:t>
            </a:r>
            <a:r>
              <a:rPr b="0" lang="en-US" sz="1800" spc="-1" strike="noStrike">
                <a:solidFill>
                  <a:srgbClr val="000000"/>
                </a:solidFill>
                <a:latin typeface="NimbusRomNo9L-Regu"/>
              </a:rPr>
              <a:t>. (a) Data Latih Mobil (Kiri) (b) Data Latih Mobil (Kanan) (c) Data Latih Bukan Mobil (d) Data Uji</a:t>
            </a:r>
            <a:endParaRPr b="0" lang="en-US" sz="1800" spc="-1" strike="noStrike">
              <a:latin typeface="Arial"/>
            </a:endParaRPr>
          </a:p>
        </p:txBody>
      </p:sp>
    </p:spTree>
  </p:cSld>
  <p:timing>
    <p:tnLst>
      <p:par>
        <p:cTn id="129" dur="indefinite" restart="never" nodeType="tmRoot">
          <p:childTnLst>
            <p:seq>
              <p:cTn id="130" dur="indefinite" nodeType="mainSeq"/>
              <p:prevCondLst>
                <p:cond delay="0" evt="onPrev">
                  <p:tgtEl>
                    <p:sldTgt/>
                  </p:tgtEl>
                </p:cond>
              </p:prevCondLst>
              <p:nextCondLst>
                <p:cond delay="0" evt="onNext">
                  <p:tgtEl>
                    <p:sldTgt/>
                  </p:tgtEl>
                </p:cond>
              </p:nextCondLst>
            </p:seq>
          </p:childTnLst>
        </p:cTn>
      </p:par>
    </p:tnLst>
  </p:timing>
</p:sld>
</file>

<file path=ppt/slides/slide7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3" name="TextShape 1"/>
          <p:cNvSpPr txBox="1"/>
          <p:nvPr/>
        </p:nvSpPr>
        <p:spPr>
          <a:xfrm>
            <a:off x="838080" y="365040"/>
            <a:ext cx="10515240" cy="1325160"/>
          </a:xfrm>
          <a:prstGeom prst="rect">
            <a:avLst/>
          </a:prstGeom>
          <a:noFill/>
          <a:ln>
            <a:noFill/>
          </a:ln>
        </p:spPr>
        <p:txBody>
          <a:bodyPr anchor="ctr"/>
          <a:p>
            <a:pPr>
              <a:lnSpc>
                <a:spcPct val="90000"/>
              </a:lnSpc>
            </a:pPr>
            <a:r>
              <a:rPr b="1" lang="en-US" sz="4400" spc="-1" strike="noStrike">
                <a:solidFill>
                  <a:srgbClr val="000000"/>
                </a:solidFill>
                <a:latin typeface="Calibri Light"/>
              </a:rPr>
              <a:t>BAB III – </a:t>
            </a:r>
            <a:r>
              <a:rPr b="1" i="1" lang="en-US" sz="4400" spc="-1" strike="noStrike">
                <a:solidFill>
                  <a:srgbClr val="000000"/>
                </a:solidFill>
                <a:latin typeface="Calibri Light"/>
              </a:rPr>
              <a:t>Dataset</a:t>
            </a:r>
            <a:endParaRPr b="0" lang="en-US" sz="4400" spc="-1" strike="noStrike">
              <a:solidFill>
                <a:srgbClr val="000000"/>
              </a:solidFill>
              <a:latin typeface="Calibri"/>
            </a:endParaRPr>
          </a:p>
        </p:txBody>
      </p:sp>
      <p:sp>
        <p:nvSpPr>
          <p:cNvPr id="344" name="TextShape 2"/>
          <p:cNvSpPr txBox="1"/>
          <p:nvPr/>
        </p:nvSpPr>
        <p:spPr>
          <a:xfrm>
            <a:off x="838080" y="1414080"/>
            <a:ext cx="10515240" cy="4350960"/>
          </a:xfrm>
          <a:prstGeom prst="rect">
            <a:avLst/>
          </a:prstGeom>
          <a:noFill/>
          <a:ln>
            <a:noFill/>
          </a:ln>
        </p:spPr>
        <p:txBody>
          <a:bodyPr>
            <a:normAutofit/>
          </a:bodyPr>
          <a:p>
            <a:pPr algn="just">
              <a:lnSpc>
                <a:spcPct val="90000"/>
              </a:lnSpc>
              <a:spcBef>
                <a:spcPts val="1001"/>
              </a:spcBef>
            </a:pPr>
            <a:r>
              <a:rPr b="0" lang="en-US" sz="2800" spc="-1" strike="noStrike">
                <a:solidFill>
                  <a:srgbClr val="000000"/>
                </a:solidFill>
                <a:latin typeface="Calibri"/>
              </a:rPr>
              <a:t>Dataset GTI Database diperoleh dari http://www.gti.ssr.upm.es/data/Vehicle database.html. Citra yang diambil dari dataset merupakan citra RGB dengan 24 channel warna. Untuk proses pelatihan dan pengujian, ada total 2826 data citra. Data latih yang digunakan diambil dari belakang mobil dengan 3 sudut pengambilan yaitu belakang lurus, belakang kiri, dan belakang kanan. Pengambilan citra dari belakang dilakukan dengan jarak dekat dan jarak jauh. Pembagian data untuk pelatihan dan pengujian dilakukan manual oleh peneliti.</a:t>
            </a:r>
            <a:endParaRPr b="0" lang="en-US" sz="2800" spc="-1" strike="noStrike">
              <a:solidFill>
                <a:srgbClr val="000000"/>
              </a:solidFill>
              <a:latin typeface="Calibri"/>
            </a:endParaRPr>
          </a:p>
        </p:txBody>
      </p:sp>
      <p:sp>
        <p:nvSpPr>
          <p:cNvPr id="345" name="TextShape 3"/>
          <p:cNvSpPr txBox="1"/>
          <p:nvPr/>
        </p:nvSpPr>
        <p:spPr>
          <a:xfrm>
            <a:off x="8610480" y="6356520"/>
            <a:ext cx="2742840" cy="364680"/>
          </a:xfrm>
          <a:prstGeom prst="rect">
            <a:avLst/>
          </a:prstGeom>
          <a:noFill/>
          <a:ln>
            <a:noFill/>
          </a:ln>
        </p:spPr>
        <p:txBody>
          <a:bodyPr anchor="ctr"/>
          <a:p>
            <a:pPr algn="r">
              <a:lnSpc>
                <a:spcPct val="100000"/>
              </a:lnSpc>
            </a:pPr>
            <a:fld id="{F58FF871-7DEF-4F26-88F9-B13274E1DFBE}" type="slidenum">
              <a:rPr b="0" lang="en-US" sz="1200" spc="-1" strike="noStrike">
                <a:solidFill>
                  <a:srgbClr val="8b8b8b"/>
                </a:solidFill>
                <a:latin typeface="Calibri"/>
              </a:rPr>
              <a:t>1</a:t>
            </a:fld>
            <a:endParaRPr b="0" lang="en-US" sz="1200" spc="-1" strike="noStrike">
              <a:latin typeface="Times New Roman"/>
            </a:endParaRPr>
          </a:p>
        </p:txBody>
      </p:sp>
    </p:spTree>
  </p:cSld>
  <p:timing>
    <p:tnLst>
      <p:par>
        <p:cTn id="131" dur="indefinite" restart="never" nodeType="tmRoot">
          <p:childTnLst>
            <p:seq>
              <p:cTn id="132" dur="indefinite" nodeType="mainSeq"/>
              <p:prevCondLst>
                <p:cond delay="0" evt="onPrev">
                  <p:tgtEl>
                    <p:sldTgt/>
                  </p:tgtEl>
                </p:cond>
              </p:prevCondLst>
              <p:nextCondLst>
                <p:cond delay="0" evt="onNext">
                  <p:tgtEl>
                    <p:sldTgt/>
                  </p:tgtEl>
                </p:cond>
              </p:nextCondLst>
            </p:seq>
          </p:childTnLst>
        </p:cTn>
      </p:par>
    </p:tnLst>
  </p:timing>
</p:sld>
</file>

<file path=ppt/slides/slide7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6" name="TextShape 1"/>
          <p:cNvSpPr txBox="1"/>
          <p:nvPr/>
        </p:nvSpPr>
        <p:spPr>
          <a:xfrm>
            <a:off x="838080" y="365040"/>
            <a:ext cx="10515240" cy="1325160"/>
          </a:xfrm>
          <a:prstGeom prst="rect">
            <a:avLst/>
          </a:prstGeom>
          <a:noFill/>
          <a:ln>
            <a:noFill/>
          </a:ln>
        </p:spPr>
        <p:txBody>
          <a:bodyPr anchor="ctr"/>
          <a:p>
            <a:pPr>
              <a:lnSpc>
                <a:spcPct val="90000"/>
              </a:lnSpc>
            </a:pPr>
            <a:r>
              <a:rPr b="1" lang="en-US" sz="4400" spc="-1" strike="noStrike">
                <a:solidFill>
                  <a:srgbClr val="000000"/>
                </a:solidFill>
                <a:latin typeface="Calibri Light"/>
              </a:rPr>
              <a:t>BAB III – </a:t>
            </a:r>
            <a:r>
              <a:rPr b="1" i="1" lang="en-US" sz="4400" spc="-1" strike="noStrike">
                <a:solidFill>
                  <a:srgbClr val="000000"/>
                </a:solidFill>
                <a:latin typeface="Calibri Light"/>
              </a:rPr>
              <a:t>Dataset GTI</a:t>
            </a:r>
            <a:endParaRPr b="0" lang="en-US" sz="4400" spc="-1" strike="noStrike">
              <a:solidFill>
                <a:srgbClr val="000000"/>
              </a:solidFill>
              <a:latin typeface="Calibri"/>
            </a:endParaRPr>
          </a:p>
        </p:txBody>
      </p:sp>
      <p:sp>
        <p:nvSpPr>
          <p:cNvPr id="347" name="TextShape 2"/>
          <p:cNvSpPr txBox="1"/>
          <p:nvPr/>
        </p:nvSpPr>
        <p:spPr>
          <a:xfrm>
            <a:off x="8610480" y="6356520"/>
            <a:ext cx="2742840" cy="364680"/>
          </a:xfrm>
          <a:prstGeom prst="rect">
            <a:avLst/>
          </a:prstGeom>
          <a:noFill/>
          <a:ln>
            <a:noFill/>
          </a:ln>
        </p:spPr>
        <p:txBody>
          <a:bodyPr anchor="ctr"/>
          <a:p>
            <a:pPr algn="r">
              <a:lnSpc>
                <a:spcPct val="100000"/>
              </a:lnSpc>
            </a:pPr>
            <a:fld id="{A6640772-41DB-4EF2-8D84-9009883B5C4B}" type="slidenum">
              <a:rPr b="0" lang="en-US" sz="1200" spc="-1" strike="noStrike">
                <a:solidFill>
                  <a:srgbClr val="8b8b8b"/>
                </a:solidFill>
                <a:latin typeface="Calibri"/>
              </a:rPr>
              <a:t>1</a:t>
            </a:fld>
            <a:endParaRPr b="0" lang="en-US" sz="1200" spc="-1" strike="noStrike">
              <a:latin typeface="Times New Roman"/>
            </a:endParaRPr>
          </a:p>
        </p:txBody>
      </p:sp>
      <p:sp>
        <p:nvSpPr>
          <p:cNvPr id="348" name="TextShape 3"/>
          <p:cNvSpPr txBox="1"/>
          <p:nvPr/>
        </p:nvSpPr>
        <p:spPr>
          <a:xfrm>
            <a:off x="838080" y="4682160"/>
            <a:ext cx="10515240" cy="4350960"/>
          </a:xfrm>
          <a:prstGeom prst="rect">
            <a:avLst/>
          </a:prstGeom>
          <a:noFill/>
          <a:ln>
            <a:noFill/>
          </a:ln>
        </p:spPr>
        <p:txBody>
          <a:bodyPr>
            <a:normAutofit/>
          </a:bodyPr>
          <a:p>
            <a:pPr>
              <a:lnSpc>
                <a:spcPct val="90000"/>
              </a:lnSpc>
              <a:spcBef>
                <a:spcPts val="1001"/>
              </a:spcBef>
            </a:pPr>
            <a:r>
              <a:rPr b="0" lang="en-US" sz="1800" spc="-1" strike="noStrike">
                <a:solidFill>
                  <a:srgbClr val="000000"/>
                </a:solidFill>
                <a:latin typeface="Calibri"/>
              </a:rPr>
              <a:t>Contoh Dataset GTI. (a) Data Latih Mobil (kiri) (b) Data Latih Mobil (kanan) (c) Data Latih Mobil (jauh) </a:t>
            </a:r>
            <a:endParaRPr b="0" lang="en-US" sz="1800" spc="-1" strike="noStrike">
              <a:solidFill>
                <a:srgbClr val="000000"/>
              </a:solidFill>
              <a:latin typeface="Calibri"/>
            </a:endParaRPr>
          </a:p>
          <a:p>
            <a:pPr>
              <a:lnSpc>
                <a:spcPct val="90000"/>
              </a:lnSpc>
              <a:spcBef>
                <a:spcPts val="1001"/>
              </a:spcBef>
            </a:pPr>
            <a:r>
              <a:rPr b="0" lang="en-US" sz="1800" spc="-1" strike="noStrike">
                <a:solidFill>
                  <a:srgbClr val="000000"/>
                </a:solidFill>
                <a:latin typeface="Calibri"/>
              </a:rPr>
              <a:t>(d) Data Latih Mobil (dekat) (e) Data Latih Bukan Mobil (f) Data Uji</a:t>
            </a:r>
            <a:endParaRPr b="0" lang="en-US" sz="1800" spc="-1" strike="noStrike">
              <a:solidFill>
                <a:srgbClr val="000000"/>
              </a:solidFill>
              <a:latin typeface="Calibri"/>
            </a:endParaRPr>
          </a:p>
        </p:txBody>
      </p:sp>
      <p:pic>
        <p:nvPicPr>
          <p:cNvPr id="349" name="Picture 7" descr=""/>
          <p:cNvPicPr/>
          <p:nvPr/>
        </p:nvPicPr>
        <p:blipFill>
          <a:blip r:embed="rId1"/>
          <a:stretch/>
        </p:blipFill>
        <p:spPr>
          <a:xfrm>
            <a:off x="838080" y="2482560"/>
            <a:ext cx="3306960" cy="1876680"/>
          </a:xfrm>
          <a:prstGeom prst="rect">
            <a:avLst/>
          </a:prstGeom>
          <a:ln>
            <a:noFill/>
          </a:ln>
        </p:spPr>
      </p:pic>
      <p:pic>
        <p:nvPicPr>
          <p:cNvPr id="350" name="Picture 8" descr=""/>
          <p:cNvPicPr/>
          <p:nvPr/>
        </p:nvPicPr>
        <p:blipFill>
          <a:blip r:embed="rId2"/>
          <a:stretch/>
        </p:blipFill>
        <p:spPr>
          <a:xfrm>
            <a:off x="4442400" y="2482560"/>
            <a:ext cx="3306960" cy="1890000"/>
          </a:xfrm>
          <a:prstGeom prst="rect">
            <a:avLst/>
          </a:prstGeom>
          <a:ln>
            <a:noFill/>
          </a:ln>
        </p:spPr>
      </p:pic>
      <p:pic>
        <p:nvPicPr>
          <p:cNvPr id="351" name="Picture 9" descr=""/>
          <p:cNvPicPr/>
          <p:nvPr/>
        </p:nvPicPr>
        <p:blipFill>
          <a:blip r:embed="rId3"/>
          <a:stretch/>
        </p:blipFill>
        <p:spPr>
          <a:xfrm>
            <a:off x="8092080" y="2482560"/>
            <a:ext cx="3261600" cy="1804320"/>
          </a:xfrm>
          <a:prstGeom prst="rect">
            <a:avLst/>
          </a:prstGeom>
          <a:ln>
            <a:noFill/>
          </a:ln>
        </p:spPr>
      </p:pic>
    </p:spTree>
  </p:cSld>
  <p:timing>
    <p:tnLst>
      <p:par>
        <p:cTn id="133" dur="indefinite" restart="never" nodeType="tmRoot">
          <p:childTnLst>
            <p:seq>
              <p:cTn id="134" dur="indefinite" nodeType="mainSeq"/>
              <p:prevCondLst>
                <p:cond delay="0" evt="onPrev">
                  <p:tgtEl>
                    <p:sldTgt/>
                  </p:tgtEl>
                </p:cond>
              </p:prevCondLst>
              <p:nextCondLst>
                <p:cond delay="0" evt="onNext">
                  <p:tgtEl>
                    <p:sldTgt/>
                  </p:tgtEl>
                </p:cond>
              </p:nextCondLst>
            </p:seq>
          </p:childTnLst>
        </p:cTn>
      </p:par>
    </p:tnLst>
  </p:timing>
</p:sld>
</file>

<file path=ppt/slides/slide7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2" name="TextShape 1"/>
          <p:cNvSpPr txBox="1"/>
          <p:nvPr/>
        </p:nvSpPr>
        <p:spPr>
          <a:xfrm>
            <a:off x="838080" y="365040"/>
            <a:ext cx="10515240" cy="1325160"/>
          </a:xfrm>
          <a:prstGeom prst="rect">
            <a:avLst/>
          </a:prstGeom>
          <a:noFill/>
          <a:ln>
            <a:noFill/>
          </a:ln>
        </p:spPr>
        <p:txBody>
          <a:bodyPr anchor="ctr"/>
          <a:p>
            <a:pPr>
              <a:lnSpc>
                <a:spcPct val="90000"/>
              </a:lnSpc>
            </a:pPr>
            <a:r>
              <a:rPr b="1" lang="en-US" sz="4400" spc="-1" strike="noStrike">
                <a:solidFill>
                  <a:srgbClr val="000000"/>
                </a:solidFill>
                <a:latin typeface="Calibri Light"/>
              </a:rPr>
              <a:t>BAB III – </a:t>
            </a:r>
            <a:r>
              <a:rPr b="1" i="1" lang="en-US" sz="4400" spc="-1" strike="noStrike">
                <a:solidFill>
                  <a:srgbClr val="000000"/>
                </a:solidFill>
                <a:latin typeface="Calibri Light"/>
              </a:rPr>
              <a:t>Dataset</a:t>
            </a:r>
            <a:endParaRPr b="0" lang="en-US" sz="4400" spc="-1" strike="noStrike">
              <a:solidFill>
                <a:srgbClr val="000000"/>
              </a:solidFill>
              <a:latin typeface="Calibri"/>
            </a:endParaRPr>
          </a:p>
        </p:txBody>
      </p:sp>
      <p:sp>
        <p:nvSpPr>
          <p:cNvPr id="353" name="TextShape 2"/>
          <p:cNvSpPr txBox="1"/>
          <p:nvPr/>
        </p:nvSpPr>
        <p:spPr>
          <a:xfrm>
            <a:off x="838080" y="1414080"/>
            <a:ext cx="10515240" cy="4350960"/>
          </a:xfrm>
          <a:prstGeom prst="rect">
            <a:avLst/>
          </a:prstGeom>
          <a:noFill/>
          <a:ln>
            <a:noFill/>
          </a:ln>
        </p:spPr>
        <p:txBody>
          <a:bodyPr>
            <a:normAutofit/>
          </a:bodyPr>
          <a:p>
            <a:pPr algn="just">
              <a:lnSpc>
                <a:spcPct val="90000"/>
              </a:lnSpc>
              <a:spcBef>
                <a:spcPts val="1001"/>
              </a:spcBef>
            </a:pPr>
            <a:r>
              <a:rPr b="0" lang="en-US" sz="2800" spc="-1" strike="noStrike">
                <a:solidFill>
                  <a:srgbClr val="000000"/>
                </a:solidFill>
                <a:latin typeface="Calibri"/>
              </a:rPr>
              <a:t>Dataset KITTI Database diperoleh dari http://www.cvlibs.net/datasets/kitti/. Dataset KITTI merupkan data latih yang berupa mobil yang sama dengan GTI, namun dengan kondisi pencahayaan dan arah yang berbeda. Citra yang diambil dari dataset merupakan citra RGB dengan 24 channel warna. Untuk proses pelatihan, ada total 5966 data citra yang diambil dari dataset.</a:t>
            </a:r>
            <a:endParaRPr b="0" lang="en-US" sz="2800" spc="-1" strike="noStrike">
              <a:solidFill>
                <a:srgbClr val="000000"/>
              </a:solidFill>
              <a:latin typeface="Calibri"/>
            </a:endParaRPr>
          </a:p>
        </p:txBody>
      </p:sp>
      <p:sp>
        <p:nvSpPr>
          <p:cNvPr id="354" name="TextShape 3"/>
          <p:cNvSpPr txBox="1"/>
          <p:nvPr/>
        </p:nvSpPr>
        <p:spPr>
          <a:xfrm>
            <a:off x="8610480" y="6356520"/>
            <a:ext cx="2742840" cy="364680"/>
          </a:xfrm>
          <a:prstGeom prst="rect">
            <a:avLst/>
          </a:prstGeom>
          <a:noFill/>
          <a:ln>
            <a:noFill/>
          </a:ln>
        </p:spPr>
        <p:txBody>
          <a:bodyPr anchor="ctr"/>
          <a:p>
            <a:pPr algn="r">
              <a:lnSpc>
                <a:spcPct val="100000"/>
              </a:lnSpc>
            </a:pPr>
            <a:fld id="{7CC912B2-664C-49CF-BA3F-CB6CF6806A5B}" type="slidenum">
              <a:rPr b="0" lang="en-US" sz="1200" spc="-1" strike="noStrike">
                <a:solidFill>
                  <a:srgbClr val="8b8b8b"/>
                </a:solidFill>
                <a:latin typeface="Calibri"/>
              </a:rPr>
              <a:t>1</a:t>
            </a:fld>
            <a:endParaRPr b="0" lang="en-US" sz="1200" spc="-1" strike="noStrike">
              <a:latin typeface="Times New Roman"/>
            </a:endParaRPr>
          </a:p>
        </p:txBody>
      </p:sp>
    </p:spTree>
  </p:cSld>
  <p:timing>
    <p:tnLst>
      <p:par>
        <p:cTn id="135" dur="indefinite" restart="never" nodeType="tmRoot">
          <p:childTnLst>
            <p:seq>
              <p:cTn id="136" dur="indefinite" nodeType="mainSeq"/>
              <p:prevCondLst>
                <p:cond delay="0" evt="onPrev">
                  <p:tgtEl>
                    <p:sldTgt/>
                  </p:tgtEl>
                </p:cond>
              </p:prevCondLst>
              <p:nextCondLst>
                <p:cond delay="0" evt="onNext">
                  <p:tgtEl>
                    <p:sldTgt/>
                  </p:tgtEl>
                </p:cond>
              </p:nextCondLst>
            </p:seq>
          </p:childTnLst>
        </p:cTn>
      </p:par>
    </p:tnLst>
  </p:timing>
</p:sld>
</file>

<file path=ppt/slides/slide7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5" name="TextShape 1"/>
          <p:cNvSpPr txBox="1"/>
          <p:nvPr/>
        </p:nvSpPr>
        <p:spPr>
          <a:xfrm>
            <a:off x="838080" y="365040"/>
            <a:ext cx="10515240" cy="1325160"/>
          </a:xfrm>
          <a:prstGeom prst="rect">
            <a:avLst/>
          </a:prstGeom>
          <a:noFill/>
          <a:ln>
            <a:noFill/>
          </a:ln>
        </p:spPr>
        <p:txBody>
          <a:bodyPr anchor="ctr"/>
          <a:p>
            <a:pPr>
              <a:lnSpc>
                <a:spcPct val="90000"/>
              </a:lnSpc>
            </a:pPr>
            <a:r>
              <a:rPr b="1" lang="en-US" sz="4400" spc="-1" strike="noStrike">
                <a:solidFill>
                  <a:srgbClr val="000000"/>
                </a:solidFill>
                <a:latin typeface="Calibri Light"/>
              </a:rPr>
              <a:t>BAB III – </a:t>
            </a:r>
            <a:r>
              <a:rPr b="1" i="1" lang="en-US" sz="4400" spc="-1" strike="noStrike">
                <a:solidFill>
                  <a:srgbClr val="000000"/>
                </a:solidFill>
                <a:latin typeface="Calibri Light"/>
              </a:rPr>
              <a:t>Dataset KITTI</a:t>
            </a:r>
            <a:endParaRPr b="0" lang="en-US" sz="4400" spc="-1" strike="noStrike">
              <a:solidFill>
                <a:srgbClr val="000000"/>
              </a:solidFill>
              <a:latin typeface="Calibri"/>
            </a:endParaRPr>
          </a:p>
        </p:txBody>
      </p:sp>
      <p:sp>
        <p:nvSpPr>
          <p:cNvPr id="356" name="TextShape 2"/>
          <p:cNvSpPr txBox="1"/>
          <p:nvPr/>
        </p:nvSpPr>
        <p:spPr>
          <a:xfrm>
            <a:off x="8610480" y="6356520"/>
            <a:ext cx="2742840" cy="364680"/>
          </a:xfrm>
          <a:prstGeom prst="rect">
            <a:avLst/>
          </a:prstGeom>
          <a:noFill/>
          <a:ln>
            <a:noFill/>
          </a:ln>
        </p:spPr>
        <p:txBody>
          <a:bodyPr anchor="ctr"/>
          <a:p>
            <a:pPr algn="r">
              <a:lnSpc>
                <a:spcPct val="100000"/>
              </a:lnSpc>
            </a:pPr>
            <a:fld id="{12ABCEBC-88B6-453B-92E7-F572AF83DA84}" type="slidenum">
              <a:rPr b="0" lang="en-US" sz="1200" spc="-1" strike="noStrike">
                <a:solidFill>
                  <a:srgbClr val="8b8b8b"/>
                </a:solidFill>
                <a:latin typeface="Calibri"/>
              </a:rPr>
              <a:t>1</a:t>
            </a:fld>
            <a:endParaRPr b="0" lang="en-US" sz="1200" spc="-1" strike="noStrike">
              <a:latin typeface="Times New Roman"/>
            </a:endParaRPr>
          </a:p>
        </p:txBody>
      </p:sp>
      <p:pic>
        <p:nvPicPr>
          <p:cNvPr id="357" name="Picture 2" descr=""/>
          <p:cNvPicPr/>
          <p:nvPr/>
        </p:nvPicPr>
        <p:blipFill>
          <a:blip r:embed="rId1"/>
          <a:stretch/>
        </p:blipFill>
        <p:spPr>
          <a:xfrm>
            <a:off x="1386000" y="1688760"/>
            <a:ext cx="9419760" cy="3171600"/>
          </a:xfrm>
          <a:prstGeom prst="rect">
            <a:avLst/>
          </a:prstGeom>
          <a:ln>
            <a:noFill/>
          </a:ln>
        </p:spPr>
      </p:pic>
      <p:sp>
        <p:nvSpPr>
          <p:cNvPr id="358" name="TextShape 3"/>
          <p:cNvSpPr txBox="1"/>
          <p:nvPr/>
        </p:nvSpPr>
        <p:spPr>
          <a:xfrm>
            <a:off x="1386000" y="4957920"/>
            <a:ext cx="9419760" cy="364680"/>
          </a:xfrm>
          <a:prstGeom prst="rect">
            <a:avLst/>
          </a:prstGeom>
          <a:noFill/>
          <a:ln>
            <a:noFill/>
          </a:ln>
        </p:spPr>
        <p:txBody>
          <a:bodyPr>
            <a:normAutofit/>
          </a:bodyPr>
          <a:p>
            <a:pPr algn="ctr">
              <a:lnSpc>
                <a:spcPct val="90000"/>
              </a:lnSpc>
              <a:spcBef>
                <a:spcPts val="1001"/>
              </a:spcBef>
            </a:pPr>
            <a:r>
              <a:rPr b="0" lang="en-US" sz="1800" spc="-1" strike="noStrike">
                <a:solidFill>
                  <a:srgbClr val="000000"/>
                </a:solidFill>
                <a:latin typeface="Calibri"/>
              </a:rPr>
              <a:t>Contoh Dataset KITTI, data datih mobil</a:t>
            </a:r>
            <a:endParaRPr b="0" lang="en-US" sz="1800" spc="-1" strike="noStrike">
              <a:solidFill>
                <a:srgbClr val="000000"/>
              </a:solidFill>
              <a:latin typeface="Calibri"/>
            </a:endParaRPr>
          </a:p>
        </p:txBody>
      </p:sp>
    </p:spTree>
  </p:cSld>
  <p:timing>
    <p:tnLst>
      <p:par>
        <p:cTn id="137" dur="indefinite" restart="never" nodeType="tmRoot">
          <p:childTnLst>
            <p:seq>
              <p:cTn id="138" dur="indefinite" nodeType="mainSeq"/>
              <p:prevCondLst>
                <p:cond delay="0" evt="onPrev">
                  <p:tgtEl>
                    <p:sldTgt/>
                  </p:tgtEl>
                </p:cond>
              </p:prevCondLst>
              <p:nextCondLst>
                <p:cond delay="0" evt="onNext">
                  <p:tgtEl>
                    <p:sldTgt/>
                  </p:tgtEl>
                </p:cond>
              </p:nextCondLst>
            </p:seq>
          </p:childTnLst>
        </p:cTn>
      </p:par>
    </p:tnLst>
  </p:timing>
</p:sld>
</file>

<file path=ppt/slides/slide7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9" name="TextShape 1"/>
          <p:cNvSpPr txBox="1"/>
          <p:nvPr/>
        </p:nvSpPr>
        <p:spPr>
          <a:xfrm>
            <a:off x="838080" y="365040"/>
            <a:ext cx="10515240" cy="1325160"/>
          </a:xfrm>
          <a:prstGeom prst="rect">
            <a:avLst/>
          </a:prstGeom>
          <a:noFill/>
          <a:ln>
            <a:noFill/>
          </a:ln>
        </p:spPr>
        <p:txBody>
          <a:bodyPr anchor="ctr"/>
          <a:p>
            <a:pPr>
              <a:lnSpc>
                <a:spcPct val="90000"/>
              </a:lnSpc>
            </a:pPr>
            <a:r>
              <a:rPr b="1" lang="en-US" sz="4400" spc="-1" strike="noStrike">
                <a:solidFill>
                  <a:srgbClr val="000000"/>
                </a:solidFill>
                <a:latin typeface="Calibri Light"/>
              </a:rPr>
              <a:t>BAB III – </a:t>
            </a:r>
            <a:r>
              <a:rPr b="1" i="1" lang="en-US" sz="4400" spc="-1" strike="noStrike">
                <a:solidFill>
                  <a:srgbClr val="000000"/>
                </a:solidFill>
                <a:latin typeface="Calibri Light"/>
              </a:rPr>
              <a:t>Dataset</a:t>
            </a:r>
            <a:endParaRPr b="0" lang="en-US" sz="4400" spc="-1" strike="noStrike">
              <a:solidFill>
                <a:srgbClr val="000000"/>
              </a:solidFill>
              <a:latin typeface="Calibri"/>
            </a:endParaRPr>
          </a:p>
        </p:txBody>
      </p:sp>
      <p:sp>
        <p:nvSpPr>
          <p:cNvPr id="360" name="TextShape 2"/>
          <p:cNvSpPr txBox="1"/>
          <p:nvPr/>
        </p:nvSpPr>
        <p:spPr>
          <a:xfrm>
            <a:off x="838080" y="1414080"/>
            <a:ext cx="10515240" cy="4350960"/>
          </a:xfrm>
          <a:prstGeom prst="rect">
            <a:avLst/>
          </a:prstGeom>
          <a:noFill/>
          <a:ln>
            <a:noFill/>
          </a:ln>
        </p:spPr>
        <p:txBody>
          <a:bodyPr>
            <a:normAutofit/>
          </a:bodyPr>
          <a:p>
            <a:pPr algn="just">
              <a:lnSpc>
                <a:spcPct val="90000"/>
              </a:lnSpc>
              <a:spcBef>
                <a:spcPts val="1001"/>
              </a:spcBef>
            </a:pPr>
            <a:r>
              <a:rPr b="0" lang="en-US" sz="2800" spc="-1" strike="noStrike">
                <a:solidFill>
                  <a:srgbClr val="000000"/>
                </a:solidFill>
                <a:latin typeface="Calibri"/>
              </a:rPr>
              <a:t>Ukuran setiap data latih akan diubah menjadi berukuran 64 x 64 piksel. Format citra dari dataset ini akan diubah Portable Gray Map (PGM) dengan 8 bit kedalaman depth. Data latih dibagi menjadi 2 jenis yaitu mobil (kondisi utuh, tidak ada bagian mobil yang terpotong) dan bukan mobil (jalanan, motor, rumah, pejalan kaki, dan sebagainya). Pembagian data latih terdiri dari 4 jenis pengambilan citra, yaitu jauh, dekat, kiri, dan kanan.</a:t>
            </a:r>
            <a:endParaRPr b="0" lang="en-US" sz="2800" spc="-1" strike="noStrike">
              <a:solidFill>
                <a:srgbClr val="000000"/>
              </a:solidFill>
              <a:latin typeface="Calibri"/>
            </a:endParaRPr>
          </a:p>
          <a:p>
            <a:pPr algn="just">
              <a:lnSpc>
                <a:spcPct val="90000"/>
              </a:lnSpc>
              <a:spcBef>
                <a:spcPts val="1001"/>
              </a:spcBef>
            </a:pPr>
            <a:r>
              <a:rPr b="0" lang="en-US" sz="2800" spc="-1" strike="noStrike">
                <a:solidFill>
                  <a:srgbClr val="000000"/>
                </a:solidFill>
                <a:latin typeface="Calibri"/>
              </a:rPr>
              <a:t>Untuk citra uji, terdiri dari mobil yang berbeda - beda. Citra data uji diambil dari www.youtube.com yang akan diproses secara citra digital. Dari video akan diambil beberapa frame untuk dideteksi keberadaan mobil. Ukuran untuk setiap citra uji beragam dengan panjang antara 110 piksel sampai 301 piksel dan lebar 75 piksel sampai 179 piksel dengan depth bit 24.</a:t>
            </a:r>
            <a:endParaRPr b="0" lang="en-US" sz="2800" spc="-1" strike="noStrike">
              <a:solidFill>
                <a:srgbClr val="000000"/>
              </a:solidFill>
              <a:latin typeface="Calibri"/>
            </a:endParaRPr>
          </a:p>
        </p:txBody>
      </p:sp>
      <p:sp>
        <p:nvSpPr>
          <p:cNvPr id="361" name="TextShape 3"/>
          <p:cNvSpPr txBox="1"/>
          <p:nvPr/>
        </p:nvSpPr>
        <p:spPr>
          <a:xfrm>
            <a:off x="8610480" y="6356520"/>
            <a:ext cx="2742840" cy="364680"/>
          </a:xfrm>
          <a:prstGeom prst="rect">
            <a:avLst/>
          </a:prstGeom>
          <a:noFill/>
          <a:ln>
            <a:noFill/>
          </a:ln>
        </p:spPr>
        <p:txBody>
          <a:bodyPr anchor="ctr"/>
          <a:p>
            <a:pPr algn="r">
              <a:lnSpc>
                <a:spcPct val="100000"/>
              </a:lnSpc>
            </a:pPr>
            <a:fld id="{038A40ED-24BC-4CAB-81CB-6EE4784DEA52}" type="slidenum">
              <a:rPr b="0" lang="en-US" sz="1200" spc="-1" strike="noStrike">
                <a:solidFill>
                  <a:srgbClr val="8b8b8b"/>
                </a:solidFill>
                <a:latin typeface="Calibri"/>
              </a:rPr>
              <a:t>1</a:t>
            </a:fld>
            <a:endParaRPr b="0" lang="en-US" sz="1200" spc="-1" strike="noStrike">
              <a:latin typeface="Times New Roman"/>
            </a:endParaRPr>
          </a:p>
        </p:txBody>
      </p:sp>
    </p:spTree>
  </p:cSld>
  <p:timing>
    <p:tnLst>
      <p:par>
        <p:cTn id="139" dur="indefinite" restart="never" nodeType="tmRoot">
          <p:childTnLst>
            <p:seq>
              <p:cTn id="140" dur="indefinite" nodeType="mainSeq"/>
              <p:prevCondLst>
                <p:cond delay="0" evt="onPrev">
                  <p:tgtEl>
                    <p:sldTgt/>
                  </p:tgtEl>
                </p:cond>
              </p:prevCondLst>
              <p:nextCondLst>
                <p:cond delay="0" evt="onNext">
                  <p:tgtEl>
                    <p:sldTgt/>
                  </p:tgtEl>
                </p:cond>
              </p:nextCondLst>
            </p:seq>
          </p:childTnLst>
        </p:cTn>
      </p:par>
    </p:tnLst>
  </p:timing>
</p:sld>
</file>

<file path=ppt/slides/slide7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2" name="TextShape 1"/>
          <p:cNvSpPr txBox="1"/>
          <p:nvPr/>
        </p:nvSpPr>
        <p:spPr>
          <a:xfrm>
            <a:off x="838080" y="365040"/>
            <a:ext cx="10515240" cy="1325160"/>
          </a:xfrm>
          <a:prstGeom prst="rect">
            <a:avLst/>
          </a:prstGeom>
          <a:noFill/>
          <a:ln>
            <a:noFill/>
          </a:ln>
        </p:spPr>
        <p:txBody>
          <a:bodyPr anchor="ctr"/>
          <a:p>
            <a:pPr>
              <a:lnSpc>
                <a:spcPct val="90000"/>
              </a:lnSpc>
            </a:pPr>
            <a:r>
              <a:rPr b="1" lang="en-US" sz="4400" spc="-1" strike="noStrike">
                <a:solidFill>
                  <a:srgbClr val="000000"/>
                </a:solidFill>
                <a:latin typeface="Calibri Light"/>
              </a:rPr>
              <a:t>BAB </a:t>
            </a:r>
            <a:r>
              <a:rPr b="1" lang="en-US" sz="4400" spc="-1" strike="noStrike">
                <a:solidFill>
                  <a:srgbClr val="000000"/>
                </a:solidFill>
                <a:latin typeface="Calibri Light"/>
              </a:rPr>
              <a:t>III – </a:t>
            </a:r>
            <a:r>
              <a:rPr b="1" i="1" lang="en-US" sz="4400" spc="-1" strike="noStrike">
                <a:solidFill>
                  <a:srgbClr val="000000"/>
                </a:solidFill>
                <a:latin typeface="Calibri Light"/>
              </a:rPr>
              <a:t>Data</a:t>
            </a:r>
            <a:r>
              <a:rPr b="1" i="1" lang="en-US" sz="4400" spc="-1" strike="noStrike">
                <a:solidFill>
                  <a:srgbClr val="000000"/>
                </a:solidFill>
                <a:latin typeface="Calibri Light"/>
              </a:rPr>
              <a:t>set</a:t>
            </a:r>
            <a:endParaRPr b="0" lang="en-US" sz="4400" spc="-1" strike="noStrike">
              <a:solidFill>
                <a:srgbClr val="000000"/>
              </a:solidFill>
              <a:latin typeface="Calibri"/>
            </a:endParaRPr>
          </a:p>
        </p:txBody>
      </p:sp>
      <p:sp>
        <p:nvSpPr>
          <p:cNvPr id="363" name="TextShape 2"/>
          <p:cNvSpPr txBox="1"/>
          <p:nvPr/>
        </p:nvSpPr>
        <p:spPr>
          <a:xfrm>
            <a:off x="838080" y="1414080"/>
            <a:ext cx="10515240" cy="4350960"/>
          </a:xfrm>
          <a:prstGeom prst="rect">
            <a:avLst/>
          </a:prstGeom>
          <a:noFill/>
          <a:ln>
            <a:noFill/>
          </a:ln>
        </p:spPr>
        <p:txBody>
          <a:bodyPr>
            <a:normAutofit/>
          </a:bodyPr>
          <a:p>
            <a:pPr marL="228600" indent="-228240" algn="just">
              <a:lnSpc>
                <a:spcPct val="90000"/>
              </a:lnSpc>
              <a:spcBef>
                <a:spcPts val="1001"/>
              </a:spcBef>
              <a:buClr>
                <a:srgbClr val="000000"/>
              </a:buClr>
              <a:buFont typeface="Arial"/>
              <a:buChar char="•"/>
            </a:pPr>
            <a:r>
              <a:rPr b="0" lang="en-US" sz="2800" spc="-1" strike="noStrike">
                <a:solidFill>
                  <a:srgbClr val="000000"/>
                </a:solidFill>
                <a:latin typeface="Calibri"/>
              </a:rPr>
              <a:t>Pada dataset juga terdapat template untuk Region of Interest dimana berupa citra biner yang berfungsi untuk menandai lokasi dimana mobil akan melaju. ROI digunakan pada saat proses testing. Penggunaan ROI ditandai dengan nilai 1 untuk foreground dan 0 untuk background.</a:t>
            </a:r>
            <a:endParaRPr b="0" lang="en-US" sz="2800" spc="-1" strike="noStrike">
              <a:solidFill>
                <a:srgbClr val="000000"/>
              </a:solidFill>
              <a:latin typeface="Calibri"/>
            </a:endParaRPr>
          </a:p>
        </p:txBody>
      </p:sp>
      <p:sp>
        <p:nvSpPr>
          <p:cNvPr id="364" name="TextShape 3"/>
          <p:cNvSpPr txBox="1"/>
          <p:nvPr/>
        </p:nvSpPr>
        <p:spPr>
          <a:xfrm>
            <a:off x="8610480" y="6356520"/>
            <a:ext cx="2742840" cy="364680"/>
          </a:xfrm>
          <a:prstGeom prst="rect">
            <a:avLst/>
          </a:prstGeom>
          <a:noFill/>
          <a:ln>
            <a:noFill/>
          </a:ln>
        </p:spPr>
        <p:txBody>
          <a:bodyPr anchor="ctr"/>
          <a:p>
            <a:pPr algn="r">
              <a:lnSpc>
                <a:spcPct val="100000"/>
              </a:lnSpc>
            </a:pPr>
            <a:fld id="{F0899ACE-651E-48BA-A6CA-15B43F0670EE}" type="slidenum">
              <a:rPr b="0" lang="en-US" sz="1200" spc="-1" strike="noStrike">
                <a:solidFill>
                  <a:srgbClr val="8b8b8b"/>
                </a:solidFill>
                <a:latin typeface="Calibri"/>
              </a:rPr>
              <a:t>1</a:t>
            </a:fld>
            <a:endParaRPr b="0" lang="en-US" sz="1200" spc="-1" strike="noStrike">
              <a:latin typeface="Times New Roman"/>
            </a:endParaRPr>
          </a:p>
        </p:txBody>
      </p:sp>
      <p:pic>
        <p:nvPicPr>
          <p:cNvPr id="365" name="Picture 4" descr=""/>
          <p:cNvPicPr/>
          <p:nvPr/>
        </p:nvPicPr>
        <p:blipFill>
          <a:blip r:embed="rId1"/>
          <a:stretch/>
        </p:blipFill>
        <p:spPr>
          <a:xfrm>
            <a:off x="1766880" y="3431880"/>
            <a:ext cx="8658000" cy="2628720"/>
          </a:xfrm>
          <a:prstGeom prst="rect">
            <a:avLst/>
          </a:prstGeom>
          <a:ln>
            <a:noFill/>
          </a:ln>
        </p:spPr>
      </p:pic>
      <p:sp>
        <p:nvSpPr>
          <p:cNvPr id="366" name="CustomShape 4"/>
          <p:cNvSpPr/>
          <p:nvPr/>
        </p:nvSpPr>
        <p:spPr>
          <a:xfrm>
            <a:off x="1766880" y="6060960"/>
            <a:ext cx="8658000" cy="364680"/>
          </a:xfrm>
          <a:prstGeom prst="rect">
            <a:avLst/>
          </a:prstGeom>
          <a:noFill/>
          <a:ln>
            <a:noFill/>
          </a:ln>
        </p:spPr>
        <p:style>
          <a:lnRef idx="0"/>
          <a:fillRef idx="0"/>
          <a:effectRef idx="0"/>
          <a:fontRef idx="minor"/>
        </p:style>
        <p:txBody>
          <a:bodyPr lIns="90000" rIns="90000" tIns="45000" bIns="45000"/>
          <a:p>
            <a:pPr algn="ctr">
              <a:lnSpc>
                <a:spcPct val="100000"/>
              </a:lnSpc>
            </a:pPr>
            <a:r>
              <a:rPr b="0" lang="en-US" sz="1800" spc="-1" strike="noStrike">
                <a:solidFill>
                  <a:srgbClr val="000000"/>
                </a:solidFill>
                <a:latin typeface="NimbusRomNo9L-Regu"/>
              </a:rPr>
              <a:t>Contoh ROI</a:t>
            </a:r>
            <a:endParaRPr b="0" lang="en-US" sz="1800" spc="-1" strike="noStrike">
              <a:latin typeface="Arial"/>
            </a:endParaRPr>
          </a:p>
        </p:txBody>
      </p:sp>
    </p:spTree>
  </p:cSld>
  <p:timing>
    <p:tnLst>
      <p:par>
        <p:cTn id="141" dur="indefinite" restart="never" nodeType="tmRoot">
          <p:childTnLst>
            <p:seq>
              <p:cTn id="142" dur="indefinite" nodeType="mainSeq"/>
              <p:prevCondLst>
                <p:cond delay="0" evt="onPrev">
                  <p:tgtEl>
                    <p:sldTgt/>
                  </p:tgtEl>
                </p:cond>
              </p:prevCondLst>
              <p:nextCondLst>
                <p:cond delay="0" evt="onNext">
                  <p:tgtEl>
                    <p:sldTgt/>
                  </p:tgtEl>
                </p:cond>
              </p:nextCondLst>
            </p:seq>
          </p:childTnLst>
        </p:cTn>
      </p:par>
    </p:tnLst>
  </p:timing>
</p:sld>
</file>

<file path=ppt/slides/slide7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7" name="TextShape 1"/>
          <p:cNvSpPr txBox="1"/>
          <p:nvPr/>
        </p:nvSpPr>
        <p:spPr>
          <a:xfrm>
            <a:off x="838080" y="365040"/>
            <a:ext cx="10515240" cy="1325160"/>
          </a:xfrm>
          <a:prstGeom prst="rect">
            <a:avLst/>
          </a:prstGeom>
          <a:noFill/>
          <a:ln>
            <a:noFill/>
          </a:ln>
        </p:spPr>
        <p:txBody>
          <a:bodyPr anchor="ctr"/>
          <a:p>
            <a:pPr>
              <a:lnSpc>
                <a:spcPct val="90000"/>
              </a:lnSpc>
            </a:pPr>
            <a:r>
              <a:rPr b="1" lang="en-US" sz="4400" spc="-1" strike="noStrike">
                <a:solidFill>
                  <a:srgbClr val="000000"/>
                </a:solidFill>
                <a:latin typeface="Calibri Light"/>
              </a:rPr>
              <a:t>BAB III – </a:t>
            </a:r>
            <a:r>
              <a:rPr b="1" i="1" lang="en-US" sz="4400" spc="-1" strike="noStrike">
                <a:solidFill>
                  <a:srgbClr val="000000"/>
                </a:solidFill>
                <a:latin typeface="Calibri Light"/>
              </a:rPr>
              <a:t>Dataset</a:t>
            </a:r>
            <a:endParaRPr b="0" lang="en-US" sz="4400" spc="-1" strike="noStrike">
              <a:solidFill>
                <a:srgbClr val="000000"/>
              </a:solidFill>
              <a:latin typeface="Calibri"/>
            </a:endParaRPr>
          </a:p>
        </p:txBody>
      </p:sp>
      <p:sp>
        <p:nvSpPr>
          <p:cNvPr id="368" name="TextShape 2"/>
          <p:cNvSpPr txBox="1"/>
          <p:nvPr/>
        </p:nvSpPr>
        <p:spPr>
          <a:xfrm>
            <a:off x="838080" y="1414080"/>
            <a:ext cx="10515240" cy="4350960"/>
          </a:xfrm>
          <a:prstGeom prst="rect">
            <a:avLst/>
          </a:prstGeom>
          <a:noFill/>
          <a:ln>
            <a:noFill/>
          </a:ln>
        </p:spPr>
        <p:txBody>
          <a:bodyPr>
            <a:normAutofit/>
          </a:bodyPr>
          <a:p>
            <a:pPr marL="228600" indent="-228240" algn="just">
              <a:lnSpc>
                <a:spcPct val="90000"/>
              </a:lnSpc>
              <a:spcBef>
                <a:spcPts val="1001"/>
              </a:spcBef>
              <a:buClr>
                <a:srgbClr val="000000"/>
              </a:buClr>
              <a:buFont typeface="Arial"/>
              <a:buChar char="•"/>
            </a:pPr>
            <a:r>
              <a:rPr b="0" lang="en-US" sz="2800" spc="-1" strike="noStrike">
                <a:solidFill>
                  <a:srgbClr val="000000"/>
                </a:solidFill>
                <a:latin typeface="Calibri"/>
              </a:rPr>
              <a:t>Analisis selanjutnya akan dilakukan untuk menangani kasus dimana bagian dari mobil yang terdapat dalam citra uji hanya sebagian, terdapat lebih dari 1 mobil dalam 1 citra uji, dan ukuran objek berdasar jarak kamera dengan objek penelitian (mobil). Mobil yang akan terdeteksi memiliki ukuran terkecil 64 x 64 piksel.</a:t>
            </a:r>
            <a:endParaRPr b="0" lang="en-US" sz="2800" spc="-1" strike="noStrike">
              <a:solidFill>
                <a:srgbClr val="000000"/>
              </a:solidFill>
              <a:latin typeface="Calibri"/>
            </a:endParaRPr>
          </a:p>
        </p:txBody>
      </p:sp>
      <p:sp>
        <p:nvSpPr>
          <p:cNvPr id="369" name="TextShape 3"/>
          <p:cNvSpPr txBox="1"/>
          <p:nvPr/>
        </p:nvSpPr>
        <p:spPr>
          <a:xfrm>
            <a:off x="8610480" y="6356520"/>
            <a:ext cx="2742840" cy="364680"/>
          </a:xfrm>
          <a:prstGeom prst="rect">
            <a:avLst/>
          </a:prstGeom>
          <a:noFill/>
          <a:ln>
            <a:noFill/>
          </a:ln>
        </p:spPr>
        <p:txBody>
          <a:bodyPr anchor="ctr"/>
          <a:p>
            <a:pPr algn="r">
              <a:lnSpc>
                <a:spcPct val="100000"/>
              </a:lnSpc>
            </a:pPr>
            <a:fld id="{2B32516D-15C7-4EDD-BDC8-220ECD17262C}" type="slidenum">
              <a:rPr b="0" lang="en-US" sz="1200" spc="-1" strike="noStrike">
                <a:solidFill>
                  <a:srgbClr val="8b8b8b"/>
                </a:solidFill>
                <a:latin typeface="Calibri"/>
              </a:rPr>
              <a:t>1</a:t>
            </a:fld>
            <a:endParaRPr b="0" lang="en-US" sz="1200" spc="-1" strike="noStrike">
              <a:latin typeface="Times New Roman"/>
            </a:endParaRPr>
          </a:p>
        </p:txBody>
      </p:sp>
    </p:spTree>
  </p:cSld>
  <p:timing>
    <p:tnLst>
      <p:par>
        <p:cTn id="143" dur="indefinite" restart="never" nodeType="tmRoot">
          <p:childTnLst>
            <p:seq>
              <p:cTn id="144" dur="indefinite" nodeType="mainSeq"/>
              <p:prevCondLst>
                <p:cond delay="0" evt="onPrev">
                  <p:tgtEl>
                    <p:sldTgt/>
                  </p:tgtEl>
                </p:cond>
              </p:prevCondLst>
              <p:nextCondLst>
                <p:cond delay="0"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2" name="TextShape 1"/>
          <p:cNvSpPr txBox="1"/>
          <p:nvPr/>
        </p:nvSpPr>
        <p:spPr>
          <a:xfrm>
            <a:off x="838080" y="365040"/>
            <a:ext cx="10515240" cy="1325160"/>
          </a:xfrm>
          <a:prstGeom prst="rect">
            <a:avLst/>
          </a:prstGeom>
          <a:noFill/>
          <a:ln>
            <a:noFill/>
          </a:ln>
        </p:spPr>
        <p:txBody>
          <a:bodyPr anchor="ctr"/>
          <a:p>
            <a:pPr>
              <a:lnSpc>
                <a:spcPct val="90000"/>
              </a:lnSpc>
            </a:pPr>
            <a:r>
              <a:rPr b="1" lang="en-US" sz="4400" spc="-1" strike="noStrike">
                <a:solidFill>
                  <a:srgbClr val="000000"/>
                </a:solidFill>
                <a:latin typeface="Calibri Light"/>
              </a:rPr>
              <a:t>BAB I - BATASAN MASALAH</a:t>
            </a:r>
            <a:endParaRPr b="0" lang="en-US" sz="4400" spc="-1" strike="noStrike">
              <a:solidFill>
                <a:srgbClr val="000000"/>
              </a:solidFill>
              <a:latin typeface="Calibri"/>
            </a:endParaRPr>
          </a:p>
        </p:txBody>
      </p:sp>
      <p:sp>
        <p:nvSpPr>
          <p:cNvPr id="103" name="TextShape 2"/>
          <p:cNvSpPr txBox="1"/>
          <p:nvPr/>
        </p:nvSpPr>
        <p:spPr>
          <a:xfrm>
            <a:off x="838080" y="1825560"/>
            <a:ext cx="10515240" cy="4350960"/>
          </a:xfrm>
          <a:prstGeom prst="rect">
            <a:avLst/>
          </a:prstGeom>
          <a:noFill/>
          <a:ln>
            <a:noFill/>
          </a:ln>
        </p:spPr>
        <p:txBody>
          <a:bodyPr>
            <a:normAutofit/>
          </a:bodyPr>
          <a:p>
            <a:pPr marL="514440" indent="-514080" algn="just">
              <a:lnSpc>
                <a:spcPct val="90000"/>
              </a:lnSpc>
              <a:spcBef>
                <a:spcPts val="1001"/>
              </a:spcBef>
              <a:buClr>
                <a:srgbClr val="000000"/>
              </a:buClr>
              <a:buFont typeface="Calibri Light"/>
              <a:buAutoNum type="arabicPeriod"/>
            </a:pPr>
            <a:r>
              <a:rPr b="0" i="1" lang="en-US" sz="2800" spc="-1" strike="noStrike">
                <a:solidFill>
                  <a:srgbClr val="000000"/>
                </a:solidFill>
                <a:latin typeface="Calibri"/>
              </a:rPr>
              <a:t>Region of Interest </a:t>
            </a:r>
            <a:r>
              <a:rPr b="0" lang="en-US" sz="2800" spc="-1" strike="noStrike">
                <a:solidFill>
                  <a:srgbClr val="000000"/>
                </a:solidFill>
                <a:latin typeface="Calibri"/>
              </a:rPr>
              <a:t>(ROI) yang digunakan adalah jalan raya dimana mobil melaju berdasarkan posisi kamera CCTV di dashboard mobil. </a:t>
            </a:r>
            <a:endParaRPr b="0" lang="en-US" sz="2800" spc="-1" strike="noStrike">
              <a:solidFill>
                <a:srgbClr val="000000"/>
              </a:solidFill>
              <a:latin typeface="Calibri"/>
            </a:endParaRPr>
          </a:p>
          <a:p>
            <a:pPr marL="514440" indent="-514080" algn="just">
              <a:lnSpc>
                <a:spcPct val="90000"/>
              </a:lnSpc>
              <a:spcBef>
                <a:spcPts val="1001"/>
              </a:spcBef>
              <a:buClr>
                <a:srgbClr val="000000"/>
              </a:buClr>
              <a:buFont typeface="Calibri Light"/>
              <a:buAutoNum type="arabicPeriod"/>
            </a:pPr>
            <a:r>
              <a:rPr b="0" i="1" lang="en-US" sz="2800" spc="-1" strike="noStrike">
                <a:solidFill>
                  <a:srgbClr val="000000"/>
                </a:solidFill>
                <a:latin typeface="Calibri"/>
              </a:rPr>
              <a:t>Dataset</a:t>
            </a:r>
            <a:r>
              <a:rPr b="0" lang="en-US" sz="2800" spc="-1" strike="noStrike">
                <a:solidFill>
                  <a:srgbClr val="000000"/>
                </a:solidFill>
                <a:latin typeface="Calibri"/>
              </a:rPr>
              <a:t> yang digunakan adalah citra mobil ,merupakan citra grayscale dengan ekstensi PGM berukuran 64 x 64 piksel dengan depth bit 8. </a:t>
            </a:r>
            <a:endParaRPr b="0" lang="en-US" sz="2800" spc="-1" strike="noStrike">
              <a:solidFill>
                <a:srgbClr val="000000"/>
              </a:solidFill>
              <a:latin typeface="Calibri"/>
            </a:endParaRPr>
          </a:p>
          <a:p>
            <a:pPr marL="514440" indent="-514080" algn="just">
              <a:lnSpc>
                <a:spcPct val="90000"/>
              </a:lnSpc>
              <a:spcBef>
                <a:spcPts val="1001"/>
              </a:spcBef>
              <a:buClr>
                <a:srgbClr val="000000"/>
              </a:buClr>
              <a:buFont typeface="Calibri Light"/>
              <a:buAutoNum type="arabicPeriod"/>
            </a:pPr>
            <a:r>
              <a:rPr b="0" lang="en-US" sz="2800" spc="-1" strike="noStrike">
                <a:solidFill>
                  <a:srgbClr val="000000"/>
                </a:solidFill>
                <a:latin typeface="Calibri"/>
              </a:rPr>
              <a:t>Posisi pengambilan citra hanya dilakukan dari belakang mobil saja, yang terdiri dari 4 bagian yaitu jauh, dekat, kiri, dan kanan.</a:t>
            </a:r>
            <a:endParaRPr b="0" lang="en-US" sz="2800" spc="-1" strike="noStrike">
              <a:solidFill>
                <a:srgbClr val="000000"/>
              </a:solidFill>
              <a:latin typeface="Calibri"/>
            </a:endParaRPr>
          </a:p>
        </p:txBody>
      </p:sp>
      <p:sp>
        <p:nvSpPr>
          <p:cNvPr id="104" name="TextShape 3"/>
          <p:cNvSpPr txBox="1"/>
          <p:nvPr/>
        </p:nvSpPr>
        <p:spPr>
          <a:xfrm>
            <a:off x="8610480" y="6356520"/>
            <a:ext cx="2742840" cy="364680"/>
          </a:xfrm>
          <a:prstGeom prst="rect">
            <a:avLst/>
          </a:prstGeom>
          <a:noFill/>
          <a:ln>
            <a:noFill/>
          </a:ln>
        </p:spPr>
        <p:txBody>
          <a:bodyPr anchor="ctr"/>
          <a:p>
            <a:pPr algn="r">
              <a:lnSpc>
                <a:spcPct val="100000"/>
              </a:lnSpc>
            </a:pPr>
            <a:fld id="{780313D2-9EBA-49C4-9848-4C0918FA9202}" type="slidenum">
              <a:rPr b="0" lang="en-US" sz="1200" spc="-1" strike="noStrike">
                <a:solidFill>
                  <a:srgbClr val="8b8b8b"/>
                </a:solidFill>
                <a:latin typeface="Calibri"/>
              </a:rPr>
              <a:t>1</a:t>
            </a:fld>
            <a:endParaRPr b="0" lang="en-US" sz="1200" spc="-1" strike="noStrike">
              <a:latin typeface="Times New Roman"/>
            </a:endParaRPr>
          </a:p>
        </p:txBody>
      </p:sp>
    </p:spTree>
  </p:cSld>
</p:sld>
</file>

<file path=ppt/slides/slide8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0" name="TextShape 1"/>
          <p:cNvSpPr txBox="1"/>
          <p:nvPr/>
        </p:nvSpPr>
        <p:spPr>
          <a:xfrm>
            <a:off x="838080" y="365040"/>
            <a:ext cx="10515240" cy="1325160"/>
          </a:xfrm>
          <a:prstGeom prst="rect">
            <a:avLst/>
          </a:prstGeom>
          <a:noFill/>
          <a:ln>
            <a:noFill/>
          </a:ln>
        </p:spPr>
        <p:txBody>
          <a:bodyPr anchor="ctr"/>
          <a:p>
            <a:pPr>
              <a:lnSpc>
                <a:spcPct val="90000"/>
              </a:lnSpc>
            </a:pPr>
            <a:r>
              <a:rPr b="1" lang="en-US" sz="4400" spc="-1" strike="noStrike">
                <a:solidFill>
                  <a:srgbClr val="000000"/>
                </a:solidFill>
                <a:latin typeface="Calibri Light"/>
              </a:rPr>
              <a:t>BAB III – Deteksi Mobil</a:t>
            </a:r>
            <a:endParaRPr b="0" lang="en-US" sz="4400" spc="-1" strike="noStrike">
              <a:solidFill>
                <a:srgbClr val="000000"/>
              </a:solidFill>
              <a:latin typeface="Calibri"/>
            </a:endParaRPr>
          </a:p>
        </p:txBody>
      </p:sp>
      <p:sp>
        <p:nvSpPr>
          <p:cNvPr id="371" name="TextShape 2"/>
          <p:cNvSpPr txBox="1"/>
          <p:nvPr/>
        </p:nvSpPr>
        <p:spPr>
          <a:xfrm>
            <a:off x="838080" y="1414080"/>
            <a:ext cx="10515240" cy="4350960"/>
          </a:xfrm>
          <a:prstGeom prst="rect">
            <a:avLst/>
          </a:prstGeom>
          <a:noFill/>
          <a:ln>
            <a:noFill/>
          </a:ln>
        </p:spPr>
        <p:txBody>
          <a:bodyPr>
            <a:normAutofit/>
          </a:bodyPr>
          <a:p>
            <a:pPr algn="just">
              <a:lnSpc>
                <a:spcPct val="90000"/>
              </a:lnSpc>
              <a:spcBef>
                <a:spcPts val="1001"/>
              </a:spcBef>
            </a:pPr>
            <a:r>
              <a:rPr b="0" lang="en-US" sz="2800" spc="-1" strike="noStrike">
                <a:solidFill>
                  <a:srgbClr val="000000"/>
                </a:solidFill>
                <a:latin typeface="Calibri"/>
              </a:rPr>
              <a:t>Seperti dijelaskan sebelumnya, sistem pendeteksian mobil terdiri dari beberapa tahap.</a:t>
            </a:r>
            <a:endParaRPr b="0" lang="en-US" sz="2800" spc="-1" strike="noStrike">
              <a:solidFill>
                <a:srgbClr val="000000"/>
              </a:solidFill>
              <a:latin typeface="Calibri"/>
            </a:endParaRPr>
          </a:p>
          <a:p>
            <a:pPr algn="just">
              <a:lnSpc>
                <a:spcPct val="90000"/>
              </a:lnSpc>
              <a:spcBef>
                <a:spcPts val="1001"/>
              </a:spcBef>
            </a:pPr>
            <a:r>
              <a:rPr b="0" lang="en-US" sz="2800" spc="-1" strike="noStrike">
                <a:solidFill>
                  <a:srgbClr val="000000"/>
                </a:solidFill>
                <a:latin typeface="Calibri"/>
              </a:rPr>
              <a:t>Citra input pertama - tama dibuat menjadi grayscale, kemudian melalui tahap ekstraksi fitur dengan Histogram of Oriented Gradients, dan terakhir fitur yang diperoleh kemudian diklasifikasi dengan Support Vector Machines. Berikut adalah skema alur dari tahap pendeteksian lokasi mobil. </a:t>
            </a:r>
            <a:endParaRPr b="0" lang="en-US" sz="2800" spc="-1" strike="noStrike">
              <a:solidFill>
                <a:srgbClr val="000000"/>
              </a:solidFill>
              <a:latin typeface="Calibri"/>
            </a:endParaRPr>
          </a:p>
        </p:txBody>
      </p:sp>
      <p:sp>
        <p:nvSpPr>
          <p:cNvPr id="372" name="TextShape 3"/>
          <p:cNvSpPr txBox="1"/>
          <p:nvPr/>
        </p:nvSpPr>
        <p:spPr>
          <a:xfrm>
            <a:off x="8610480" y="6356520"/>
            <a:ext cx="2742840" cy="364680"/>
          </a:xfrm>
          <a:prstGeom prst="rect">
            <a:avLst/>
          </a:prstGeom>
          <a:noFill/>
          <a:ln>
            <a:noFill/>
          </a:ln>
        </p:spPr>
        <p:txBody>
          <a:bodyPr anchor="ctr"/>
          <a:p>
            <a:pPr algn="r">
              <a:lnSpc>
                <a:spcPct val="100000"/>
              </a:lnSpc>
            </a:pPr>
            <a:fld id="{E34E9717-AAD4-4947-83D1-AB256E573824}" type="slidenum">
              <a:rPr b="0" lang="en-US" sz="1200" spc="-1" strike="noStrike">
                <a:solidFill>
                  <a:srgbClr val="8b8b8b"/>
                </a:solidFill>
                <a:latin typeface="Calibri"/>
              </a:rPr>
              <a:t>1</a:t>
            </a:fld>
            <a:endParaRPr b="0" lang="en-US" sz="1200" spc="-1" strike="noStrike">
              <a:latin typeface="Times New Roman"/>
            </a:endParaRPr>
          </a:p>
        </p:txBody>
      </p:sp>
    </p:spTree>
  </p:cSld>
  <p:timing>
    <p:tnLst>
      <p:par>
        <p:cTn id="145" dur="indefinite" restart="never" nodeType="tmRoot">
          <p:childTnLst>
            <p:seq>
              <p:cTn id="146" dur="indefinite" nodeType="mainSeq"/>
              <p:prevCondLst>
                <p:cond delay="0" evt="onPrev">
                  <p:tgtEl>
                    <p:sldTgt/>
                  </p:tgtEl>
                </p:cond>
              </p:prevCondLst>
              <p:nextCondLst>
                <p:cond delay="0" evt="onNext">
                  <p:tgtEl>
                    <p:sldTgt/>
                  </p:tgtEl>
                </p:cond>
              </p:nextCondLst>
            </p:seq>
          </p:childTnLst>
        </p:cTn>
      </p:par>
    </p:tnLst>
  </p:timing>
</p:sld>
</file>

<file path=ppt/slides/slide8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3" name="TextShape 1"/>
          <p:cNvSpPr txBox="1"/>
          <p:nvPr/>
        </p:nvSpPr>
        <p:spPr>
          <a:xfrm>
            <a:off x="838080" y="365040"/>
            <a:ext cx="10515240" cy="1325160"/>
          </a:xfrm>
          <a:prstGeom prst="rect">
            <a:avLst/>
          </a:prstGeom>
          <a:noFill/>
          <a:ln>
            <a:noFill/>
          </a:ln>
        </p:spPr>
        <p:txBody>
          <a:bodyPr anchor="ctr"/>
          <a:p>
            <a:pPr>
              <a:lnSpc>
                <a:spcPct val="90000"/>
              </a:lnSpc>
            </a:pPr>
            <a:r>
              <a:rPr b="1" lang="en-US" sz="4400" spc="-1" strike="noStrike">
                <a:solidFill>
                  <a:srgbClr val="000000"/>
                </a:solidFill>
                <a:latin typeface="Calibri Light"/>
              </a:rPr>
              <a:t>BAB III – </a:t>
            </a:r>
            <a:r>
              <a:rPr b="1" i="1" lang="en-US" sz="4400" spc="-1" strike="noStrike">
                <a:solidFill>
                  <a:srgbClr val="000000"/>
                </a:solidFill>
                <a:latin typeface="Calibri Light"/>
              </a:rPr>
              <a:t>Grayscale</a:t>
            </a:r>
            <a:endParaRPr b="0" lang="en-US" sz="4400" spc="-1" strike="noStrike">
              <a:solidFill>
                <a:srgbClr val="000000"/>
              </a:solidFill>
              <a:latin typeface="Calibri"/>
            </a:endParaRPr>
          </a:p>
        </p:txBody>
      </p:sp>
      <p:sp>
        <p:nvSpPr>
          <p:cNvPr id="374" name="TextShape 2"/>
          <p:cNvSpPr txBox="1"/>
          <p:nvPr/>
        </p:nvSpPr>
        <p:spPr>
          <a:xfrm>
            <a:off x="838080" y="1414080"/>
            <a:ext cx="10515240" cy="4350960"/>
          </a:xfrm>
          <a:prstGeom prst="rect">
            <a:avLst/>
          </a:prstGeom>
          <a:noFill/>
          <a:ln>
            <a:noFill/>
          </a:ln>
        </p:spPr>
        <p:txBody>
          <a:bodyPr>
            <a:normAutofit/>
          </a:bodyPr>
          <a:p>
            <a:pPr marL="228600" indent="-228240" algn="just">
              <a:lnSpc>
                <a:spcPct val="90000"/>
              </a:lnSpc>
              <a:spcBef>
                <a:spcPts val="1001"/>
              </a:spcBef>
              <a:buClr>
                <a:srgbClr val="000000"/>
              </a:buClr>
              <a:buFont typeface="Arial"/>
              <a:buChar char="•"/>
            </a:pPr>
            <a:r>
              <a:rPr b="0" lang="en-US" sz="2800" spc="-1" strike="noStrike">
                <a:solidFill>
                  <a:srgbClr val="000000"/>
                </a:solidFill>
                <a:latin typeface="Calibri"/>
              </a:rPr>
              <a:t>Proses pertama yaitu mengubah citra masukan menjadi citra grayscale. Tujuan dari grayscaling citra adalah untuk menghilangkan informasi warna dari setiap piksel citra. Dalam proses deteksi mobil dengan HOG, input warna tidak diperlukan karena warna tidak diperlukan oleh metode HOG. Di bawah merupakan contoh matriks citra asli dengan 3 channel warna yaitu Red, Green, dan Blue berukuran 5  5 piksel yang diambil dengan menggunakan image tools dari aplikasi MatLab.</a:t>
            </a:r>
            <a:endParaRPr b="0" lang="en-US" sz="2800" spc="-1" strike="noStrike">
              <a:solidFill>
                <a:srgbClr val="000000"/>
              </a:solidFill>
              <a:latin typeface="Calibri"/>
            </a:endParaRPr>
          </a:p>
        </p:txBody>
      </p:sp>
      <p:sp>
        <p:nvSpPr>
          <p:cNvPr id="375" name="TextShape 3"/>
          <p:cNvSpPr txBox="1"/>
          <p:nvPr/>
        </p:nvSpPr>
        <p:spPr>
          <a:xfrm>
            <a:off x="8610480" y="6356520"/>
            <a:ext cx="2742840" cy="364680"/>
          </a:xfrm>
          <a:prstGeom prst="rect">
            <a:avLst/>
          </a:prstGeom>
          <a:noFill/>
          <a:ln>
            <a:noFill/>
          </a:ln>
        </p:spPr>
        <p:txBody>
          <a:bodyPr anchor="ctr"/>
          <a:p>
            <a:pPr algn="r">
              <a:lnSpc>
                <a:spcPct val="100000"/>
              </a:lnSpc>
            </a:pPr>
            <a:fld id="{D4727F69-8823-4DAB-9E52-31E67140461D}" type="slidenum">
              <a:rPr b="0" lang="en-US" sz="1200" spc="-1" strike="noStrike">
                <a:solidFill>
                  <a:srgbClr val="8b8b8b"/>
                </a:solidFill>
                <a:latin typeface="Calibri"/>
              </a:rPr>
              <a:t>1</a:t>
            </a:fld>
            <a:endParaRPr b="0" lang="en-US" sz="1200" spc="-1" strike="noStrike">
              <a:latin typeface="Times New Roman"/>
            </a:endParaRPr>
          </a:p>
        </p:txBody>
      </p:sp>
    </p:spTree>
  </p:cSld>
  <p:timing>
    <p:tnLst>
      <p:par>
        <p:cTn id="147" dur="indefinite" restart="never" nodeType="tmRoot">
          <p:childTnLst>
            <p:seq>
              <p:cTn id="148" dur="indefinite" nodeType="mainSeq"/>
              <p:prevCondLst>
                <p:cond delay="0" evt="onPrev">
                  <p:tgtEl>
                    <p:sldTgt/>
                  </p:tgtEl>
                </p:cond>
              </p:prevCondLst>
              <p:nextCondLst>
                <p:cond delay="0" evt="onNext">
                  <p:tgtEl>
                    <p:sldTgt/>
                  </p:tgtEl>
                </p:cond>
              </p:nextCondLst>
            </p:seq>
          </p:childTnLst>
        </p:cTn>
      </p:par>
    </p:tnLst>
  </p:timing>
</p:sld>
</file>

<file path=ppt/slides/slide8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6" name="TextShape 1"/>
          <p:cNvSpPr txBox="1"/>
          <p:nvPr/>
        </p:nvSpPr>
        <p:spPr>
          <a:xfrm>
            <a:off x="838080" y="365040"/>
            <a:ext cx="10515240" cy="1325160"/>
          </a:xfrm>
          <a:prstGeom prst="rect">
            <a:avLst/>
          </a:prstGeom>
          <a:noFill/>
          <a:ln>
            <a:noFill/>
          </a:ln>
        </p:spPr>
        <p:txBody>
          <a:bodyPr anchor="ctr"/>
          <a:p>
            <a:pPr>
              <a:lnSpc>
                <a:spcPct val="90000"/>
              </a:lnSpc>
            </a:pPr>
            <a:r>
              <a:rPr b="1" lang="en-US" sz="4400" spc="-1" strike="noStrike">
                <a:solidFill>
                  <a:srgbClr val="000000"/>
                </a:solidFill>
                <a:latin typeface="Calibri Light"/>
              </a:rPr>
              <a:t>BAB III – </a:t>
            </a:r>
            <a:r>
              <a:rPr b="1" i="1" lang="en-US" sz="4400" spc="-1" strike="noStrike">
                <a:solidFill>
                  <a:srgbClr val="000000"/>
                </a:solidFill>
                <a:latin typeface="Calibri Light"/>
              </a:rPr>
              <a:t>Grayscale</a:t>
            </a:r>
            <a:endParaRPr b="0" lang="en-US" sz="4400" spc="-1" strike="noStrike">
              <a:solidFill>
                <a:srgbClr val="000000"/>
              </a:solidFill>
              <a:latin typeface="Calibri"/>
            </a:endParaRPr>
          </a:p>
        </p:txBody>
      </p:sp>
      <p:pic>
        <p:nvPicPr>
          <p:cNvPr id="377" name="Content Placeholder 4" descr=""/>
          <p:cNvPicPr/>
          <p:nvPr/>
        </p:nvPicPr>
        <p:blipFill>
          <a:blip r:embed="rId1"/>
          <a:stretch/>
        </p:blipFill>
        <p:spPr>
          <a:xfrm>
            <a:off x="3668400" y="1414440"/>
            <a:ext cx="4854600" cy="4350960"/>
          </a:xfrm>
          <a:prstGeom prst="rect">
            <a:avLst/>
          </a:prstGeom>
          <a:ln>
            <a:noFill/>
          </a:ln>
        </p:spPr>
      </p:pic>
      <p:sp>
        <p:nvSpPr>
          <p:cNvPr id="378" name="TextShape 2"/>
          <p:cNvSpPr txBox="1"/>
          <p:nvPr/>
        </p:nvSpPr>
        <p:spPr>
          <a:xfrm>
            <a:off x="8610480" y="6356520"/>
            <a:ext cx="2742840" cy="364680"/>
          </a:xfrm>
          <a:prstGeom prst="rect">
            <a:avLst/>
          </a:prstGeom>
          <a:noFill/>
          <a:ln>
            <a:noFill/>
          </a:ln>
        </p:spPr>
        <p:txBody>
          <a:bodyPr anchor="ctr"/>
          <a:p>
            <a:pPr algn="r">
              <a:lnSpc>
                <a:spcPct val="100000"/>
              </a:lnSpc>
            </a:pPr>
            <a:fld id="{F6F383D4-55BD-47F9-ACDB-85FB4F2FA3BE}" type="slidenum">
              <a:rPr b="0" lang="en-US" sz="1200" spc="-1" strike="noStrike">
                <a:solidFill>
                  <a:srgbClr val="8b8b8b"/>
                </a:solidFill>
                <a:latin typeface="Calibri"/>
              </a:rPr>
              <a:t>1</a:t>
            </a:fld>
            <a:endParaRPr b="0" lang="en-US" sz="1200" spc="-1" strike="noStrike">
              <a:latin typeface="Times New Roman"/>
            </a:endParaRPr>
          </a:p>
        </p:txBody>
      </p:sp>
      <p:sp>
        <p:nvSpPr>
          <p:cNvPr id="379" name="CustomShape 3"/>
          <p:cNvSpPr/>
          <p:nvPr/>
        </p:nvSpPr>
        <p:spPr>
          <a:xfrm>
            <a:off x="3668400" y="5765760"/>
            <a:ext cx="4854600" cy="364680"/>
          </a:xfrm>
          <a:prstGeom prst="rect">
            <a:avLst/>
          </a:prstGeom>
          <a:noFill/>
          <a:ln>
            <a:noFill/>
          </a:ln>
        </p:spPr>
        <p:style>
          <a:lnRef idx="0"/>
          <a:fillRef idx="0"/>
          <a:effectRef idx="0"/>
          <a:fontRef idx="minor"/>
        </p:style>
        <p:txBody>
          <a:bodyPr lIns="90000" rIns="90000" tIns="45000" bIns="45000"/>
          <a:p>
            <a:pPr algn="ctr">
              <a:lnSpc>
                <a:spcPct val="100000"/>
              </a:lnSpc>
            </a:pPr>
            <a:r>
              <a:rPr b="0" lang="en-US" sz="1800" spc="-1" strike="noStrike">
                <a:solidFill>
                  <a:srgbClr val="000000"/>
                </a:solidFill>
                <a:latin typeface="NimbusRomNo9L-Regu"/>
              </a:rPr>
              <a:t>Matriks Citra Asal berukuran 5 x</a:t>
            </a:r>
            <a:r>
              <a:rPr b="0" lang="en-US" sz="1800" spc="-1" strike="noStrike">
                <a:solidFill>
                  <a:srgbClr val="000000"/>
                </a:solidFill>
                <a:latin typeface="CMSY10"/>
              </a:rPr>
              <a:t> </a:t>
            </a:r>
            <a:r>
              <a:rPr b="0" lang="en-US" sz="1800" spc="-1" strike="noStrike">
                <a:solidFill>
                  <a:srgbClr val="000000"/>
                </a:solidFill>
                <a:latin typeface="NimbusRomNo9L-Regu"/>
              </a:rPr>
              <a:t>5</a:t>
            </a:r>
            <a:endParaRPr b="0" lang="en-US" sz="1800" spc="-1" strike="noStrike">
              <a:latin typeface="Arial"/>
            </a:endParaRPr>
          </a:p>
        </p:txBody>
      </p:sp>
    </p:spTree>
  </p:cSld>
  <p:timing>
    <p:tnLst>
      <p:par>
        <p:cTn id="149" dur="indefinite" restart="never" nodeType="tmRoot">
          <p:childTnLst>
            <p:seq>
              <p:cTn id="150" dur="indefinite" nodeType="mainSeq"/>
              <p:prevCondLst>
                <p:cond delay="0" evt="onPrev">
                  <p:tgtEl>
                    <p:sldTgt/>
                  </p:tgtEl>
                </p:cond>
              </p:prevCondLst>
              <p:nextCondLst>
                <p:cond delay="0" evt="onNext">
                  <p:tgtEl>
                    <p:sldTgt/>
                  </p:tgtEl>
                </p:cond>
              </p:nextCondLst>
            </p:seq>
          </p:childTnLst>
        </p:cTn>
      </p:par>
    </p:tnLst>
  </p:timing>
</p:sld>
</file>

<file path=ppt/slides/slide8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0" name="TextShape 1"/>
          <p:cNvSpPr txBox="1"/>
          <p:nvPr/>
        </p:nvSpPr>
        <p:spPr>
          <a:xfrm>
            <a:off x="838080" y="365040"/>
            <a:ext cx="10515240" cy="1325160"/>
          </a:xfrm>
          <a:prstGeom prst="rect">
            <a:avLst/>
          </a:prstGeom>
          <a:noFill/>
          <a:ln>
            <a:noFill/>
          </a:ln>
        </p:spPr>
        <p:txBody>
          <a:bodyPr anchor="ctr"/>
          <a:p>
            <a:pPr>
              <a:lnSpc>
                <a:spcPct val="90000"/>
              </a:lnSpc>
            </a:pPr>
            <a:r>
              <a:rPr b="1" lang="en-US" sz="4400" spc="-1" strike="noStrike">
                <a:solidFill>
                  <a:srgbClr val="000000"/>
                </a:solidFill>
                <a:latin typeface="Calibri Light"/>
              </a:rPr>
              <a:t>BAB III – </a:t>
            </a:r>
            <a:r>
              <a:rPr b="1" i="1" lang="en-US" sz="4400" spc="-1" strike="noStrike">
                <a:solidFill>
                  <a:srgbClr val="000000"/>
                </a:solidFill>
                <a:latin typeface="Calibri Light"/>
              </a:rPr>
              <a:t>Grayscale</a:t>
            </a:r>
            <a:endParaRPr b="0" lang="en-US" sz="4400" spc="-1" strike="noStrike">
              <a:solidFill>
                <a:srgbClr val="000000"/>
              </a:solidFill>
              <a:latin typeface="Calibri"/>
            </a:endParaRPr>
          </a:p>
        </p:txBody>
      </p:sp>
      <p:sp>
        <p:nvSpPr>
          <p:cNvPr id="381" name="TextShape 2"/>
          <p:cNvSpPr txBox="1"/>
          <p:nvPr/>
        </p:nvSpPr>
        <p:spPr>
          <a:xfrm>
            <a:off x="8610480" y="6356520"/>
            <a:ext cx="2742840" cy="364680"/>
          </a:xfrm>
          <a:prstGeom prst="rect">
            <a:avLst/>
          </a:prstGeom>
          <a:noFill/>
          <a:ln>
            <a:noFill/>
          </a:ln>
        </p:spPr>
        <p:txBody>
          <a:bodyPr anchor="ctr"/>
          <a:p>
            <a:pPr algn="r">
              <a:lnSpc>
                <a:spcPct val="100000"/>
              </a:lnSpc>
            </a:pPr>
            <a:fld id="{012B4200-D3A2-4A57-804A-E87D31DEFA91}" type="slidenum">
              <a:rPr b="0" lang="en-US" sz="1200" spc="-1" strike="noStrike">
                <a:solidFill>
                  <a:srgbClr val="8b8b8b"/>
                </a:solidFill>
                <a:latin typeface="Calibri"/>
              </a:rPr>
              <a:t>1</a:t>
            </a:fld>
            <a:endParaRPr b="0" lang="en-US" sz="1200" spc="-1" strike="noStrike">
              <a:latin typeface="Times New Roman"/>
            </a:endParaRPr>
          </a:p>
        </p:txBody>
      </p:sp>
      <p:sp>
        <p:nvSpPr>
          <p:cNvPr id="382" name="TextShape 3"/>
          <p:cNvSpPr txBox="1"/>
          <p:nvPr/>
        </p:nvSpPr>
        <p:spPr>
          <a:xfrm>
            <a:off x="838080" y="1825560"/>
            <a:ext cx="10515240" cy="4350960"/>
          </a:xfrm>
          <a:prstGeom prst="rect">
            <a:avLst/>
          </a:prstGeom>
          <a:noFill/>
          <a:ln>
            <a:noFill/>
          </a:ln>
        </p:spPr>
        <p:txBody>
          <a:bodyPr/>
          <a:p>
            <a:pPr algn="just">
              <a:lnSpc>
                <a:spcPct val="90000"/>
              </a:lnSpc>
              <a:spcBef>
                <a:spcPts val="1001"/>
              </a:spcBef>
            </a:pPr>
            <a:r>
              <a:rPr b="0" lang="en-US" sz="2800" spc="-1" strike="noStrike">
                <a:solidFill>
                  <a:srgbClr val="000000"/>
                </a:solidFill>
                <a:latin typeface="Calibri"/>
              </a:rPr>
              <a:t>Dari contoh nilai citra RGB tadi, akan diubah menjadi nilai grayscale menggunakan rumus (2 . 1) dengan perhitungan sebagai berikut:</a:t>
            </a:r>
            <a:endParaRPr b="0" lang="en-US" sz="2800" spc="-1" strike="noStrike">
              <a:solidFill>
                <a:srgbClr val="000000"/>
              </a:solidFill>
              <a:latin typeface="Calibri"/>
            </a:endParaRPr>
          </a:p>
        </p:txBody>
      </p:sp>
      <p:pic>
        <p:nvPicPr>
          <p:cNvPr id="383" name="Picture 9" descr=""/>
          <p:cNvPicPr/>
          <p:nvPr/>
        </p:nvPicPr>
        <p:blipFill>
          <a:blip r:embed="rId1"/>
          <a:stretch/>
        </p:blipFill>
        <p:spPr>
          <a:xfrm>
            <a:off x="1038240" y="3429000"/>
            <a:ext cx="10115280" cy="1800000"/>
          </a:xfrm>
          <a:prstGeom prst="rect">
            <a:avLst/>
          </a:prstGeom>
          <a:ln>
            <a:noFill/>
          </a:ln>
        </p:spPr>
      </p:pic>
    </p:spTree>
  </p:cSld>
  <p:timing>
    <p:tnLst>
      <p:par>
        <p:cTn id="151" dur="indefinite" restart="never" nodeType="tmRoot">
          <p:childTnLst>
            <p:seq>
              <p:cTn id="152" dur="indefinite" nodeType="mainSeq"/>
              <p:prevCondLst>
                <p:cond delay="0" evt="onPrev">
                  <p:tgtEl>
                    <p:sldTgt/>
                  </p:tgtEl>
                </p:cond>
              </p:prevCondLst>
              <p:nextCondLst>
                <p:cond delay="0" evt="onNext">
                  <p:tgtEl>
                    <p:sldTgt/>
                  </p:tgtEl>
                </p:cond>
              </p:nextCondLst>
            </p:seq>
          </p:childTnLst>
        </p:cTn>
      </p:par>
    </p:tnLst>
  </p:timing>
</p:sld>
</file>

<file path=ppt/slides/slide8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4" name="TextShape 1"/>
          <p:cNvSpPr txBox="1"/>
          <p:nvPr/>
        </p:nvSpPr>
        <p:spPr>
          <a:xfrm>
            <a:off x="838080" y="365040"/>
            <a:ext cx="10515240" cy="1325160"/>
          </a:xfrm>
          <a:prstGeom prst="rect">
            <a:avLst/>
          </a:prstGeom>
          <a:noFill/>
          <a:ln>
            <a:noFill/>
          </a:ln>
        </p:spPr>
        <p:txBody>
          <a:bodyPr anchor="ctr"/>
          <a:p>
            <a:pPr>
              <a:lnSpc>
                <a:spcPct val="90000"/>
              </a:lnSpc>
            </a:pPr>
            <a:r>
              <a:rPr b="1" lang="en-US" sz="4400" spc="-1" strike="noStrike">
                <a:solidFill>
                  <a:srgbClr val="000000"/>
                </a:solidFill>
                <a:latin typeface="Calibri Light"/>
              </a:rPr>
              <a:t>BAB III – </a:t>
            </a:r>
            <a:r>
              <a:rPr b="1" i="1" lang="en-US" sz="4400" spc="-1" strike="noStrike">
                <a:solidFill>
                  <a:srgbClr val="000000"/>
                </a:solidFill>
                <a:latin typeface="Calibri Light"/>
              </a:rPr>
              <a:t>Grayscale</a:t>
            </a:r>
            <a:endParaRPr b="0" lang="en-US" sz="4400" spc="-1" strike="noStrike">
              <a:solidFill>
                <a:srgbClr val="000000"/>
              </a:solidFill>
              <a:latin typeface="Calibri"/>
            </a:endParaRPr>
          </a:p>
        </p:txBody>
      </p:sp>
      <p:sp>
        <p:nvSpPr>
          <p:cNvPr id="385" name="TextShape 2"/>
          <p:cNvSpPr txBox="1"/>
          <p:nvPr/>
        </p:nvSpPr>
        <p:spPr>
          <a:xfrm>
            <a:off x="8610480" y="6356520"/>
            <a:ext cx="2742840" cy="364680"/>
          </a:xfrm>
          <a:prstGeom prst="rect">
            <a:avLst/>
          </a:prstGeom>
          <a:noFill/>
          <a:ln>
            <a:noFill/>
          </a:ln>
        </p:spPr>
        <p:txBody>
          <a:bodyPr anchor="ctr"/>
          <a:p>
            <a:pPr algn="r">
              <a:lnSpc>
                <a:spcPct val="100000"/>
              </a:lnSpc>
            </a:pPr>
            <a:fld id="{A6A3DB26-7FCC-42DE-93FB-899D010EDFA4}" type="slidenum">
              <a:rPr b="0" lang="en-US" sz="1200" spc="-1" strike="noStrike">
                <a:solidFill>
                  <a:srgbClr val="8b8b8b"/>
                </a:solidFill>
                <a:latin typeface="Calibri"/>
              </a:rPr>
              <a:t>1</a:t>
            </a:fld>
            <a:endParaRPr b="0" lang="en-US" sz="1200" spc="-1" strike="noStrike">
              <a:latin typeface="Times New Roman"/>
            </a:endParaRPr>
          </a:p>
        </p:txBody>
      </p:sp>
      <p:sp>
        <p:nvSpPr>
          <p:cNvPr id="386" name="TextShape 3"/>
          <p:cNvSpPr txBox="1"/>
          <p:nvPr/>
        </p:nvSpPr>
        <p:spPr>
          <a:xfrm>
            <a:off x="838080" y="1825560"/>
            <a:ext cx="10515240" cy="4350960"/>
          </a:xfrm>
          <a:prstGeom prst="rect">
            <a:avLst/>
          </a:prstGeom>
          <a:noFill/>
          <a:ln>
            <a:noFill/>
          </a:ln>
        </p:spPr>
        <p:txBody>
          <a:bodyPr/>
          <a:p>
            <a:pPr algn="just">
              <a:lnSpc>
                <a:spcPct val="90000"/>
              </a:lnSpc>
              <a:spcBef>
                <a:spcPts val="1001"/>
              </a:spcBef>
            </a:pPr>
            <a:r>
              <a:rPr b="0" lang="en-US" sz="2800" spc="-1" strike="noStrike">
                <a:solidFill>
                  <a:srgbClr val="000000"/>
                </a:solidFill>
                <a:latin typeface="Calibri"/>
              </a:rPr>
              <a:t>Perhitungan di atas diterapkan pada seluruh piksel pada citra asal yang kemudian menghasilkan matriks citra berukuran 5 x 5 dengan satu nilai derajat keabuan.</a:t>
            </a:r>
            <a:endParaRPr b="0" lang="en-US" sz="2800" spc="-1" strike="noStrike">
              <a:solidFill>
                <a:srgbClr val="000000"/>
              </a:solidFill>
              <a:latin typeface="Calibri"/>
            </a:endParaRPr>
          </a:p>
        </p:txBody>
      </p:sp>
      <p:pic>
        <p:nvPicPr>
          <p:cNvPr id="387" name="Picture 2" descr=""/>
          <p:cNvPicPr/>
          <p:nvPr/>
        </p:nvPicPr>
        <p:blipFill>
          <a:blip r:embed="rId1"/>
          <a:stretch/>
        </p:blipFill>
        <p:spPr>
          <a:xfrm>
            <a:off x="4210560" y="2977560"/>
            <a:ext cx="3770640" cy="3378600"/>
          </a:xfrm>
          <a:prstGeom prst="rect">
            <a:avLst/>
          </a:prstGeom>
          <a:ln>
            <a:noFill/>
          </a:ln>
        </p:spPr>
      </p:pic>
      <p:sp>
        <p:nvSpPr>
          <p:cNvPr id="388" name="CustomShape 4"/>
          <p:cNvSpPr/>
          <p:nvPr/>
        </p:nvSpPr>
        <p:spPr>
          <a:xfrm>
            <a:off x="4210560" y="6356520"/>
            <a:ext cx="3770640" cy="364680"/>
          </a:xfrm>
          <a:prstGeom prst="rect">
            <a:avLst/>
          </a:prstGeom>
          <a:noFill/>
          <a:ln>
            <a:noFill/>
          </a:ln>
        </p:spPr>
        <p:style>
          <a:lnRef idx="0"/>
          <a:fillRef idx="0"/>
          <a:effectRef idx="0"/>
          <a:fontRef idx="minor"/>
        </p:style>
        <p:txBody>
          <a:bodyPr lIns="90000" rIns="90000" tIns="45000" bIns="45000"/>
          <a:p>
            <a:pPr algn="ctr">
              <a:lnSpc>
                <a:spcPct val="100000"/>
              </a:lnSpc>
            </a:pPr>
            <a:r>
              <a:rPr b="0" lang="en-US" sz="1800" spc="-1" strike="noStrike">
                <a:solidFill>
                  <a:srgbClr val="000000"/>
                </a:solidFill>
                <a:latin typeface="NimbusRomNo9L-Regu"/>
              </a:rPr>
              <a:t>Matriks Citra Hasil Grayscale</a:t>
            </a:r>
            <a:endParaRPr b="0" lang="en-US" sz="1800" spc="-1" strike="noStrike">
              <a:latin typeface="Arial"/>
            </a:endParaRPr>
          </a:p>
        </p:txBody>
      </p:sp>
    </p:spTree>
  </p:cSld>
  <p:timing>
    <p:tnLst>
      <p:par>
        <p:cTn id="153" dur="indefinite" restart="never" nodeType="tmRoot">
          <p:childTnLst>
            <p:seq>
              <p:cTn id="154" dur="indefinite" nodeType="mainSeq"/>
              <p:prevCondLst>
                <p:cond delay="0" evt="onPrev">
                  <p:tgtEl>
                    <p:sldTgt/>
                  </p:tgtEl>
                </p:cond>
              </p:prevCondLst>
              <p:nextCondLst>
                <p:cond delay="0" evt="onNext">
                  <p:tgtEl>
                    <p:sldTgt/>
                  </p:tgtEl>
                </p:cond>
              </p:nextCondLst>
            </p:seq>
          </p:childTnLst>
        </p:cTn>
      </p:par>
    </p:tnLst>
  </p:timing>
</p:sld>
</file>

<file path=ppt/slides/slide8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9" name="TextShape 1"/>
          <p:cNvSpPr txBox="1"/>
          <p:nvPr/>
        </p:nvSpPr>
        <p:spPr>
          <a:xfrm>
            <a:off x="838080" y="365040"/>
            <a:ext cx="10515240" cy="1325160"/>
          </a:xfrm>
          <a:prstGeom prst="rect">
            <a:avLst/>
          </a:prstGeom>
          <a:noFill/>
          <a:ln>
            <a:noFill/>
          </a:ln>
        </p:spPr>
        <p:txBody>
          <a:bodyPr anchor="ctr"/>
          <a:p>
            <a:pPr>
              <a:lnSpc>
                <a:spcPct val="90000"/>
              </a:lnSpc>
            </a:pPr>
            <a:r>
              <a:rPr b="1" lang="en-US" sz="4400" spc="-1" strike="noStrike">
                <a:solidFill>
                  <a:srgbClr val="000000"/>
                </a:solidFill>
                <a:latin typeface="Calibri Light"/>
              </a:rPr>
              <a:t>BAB III – </a:t>
            </a:r>
            <a:r>
              <a:rPr b="1" i="1" lang="en-US" sz="4400" spc="-1" strike="noStrike">
                <a:solidFill>
                  <a:srgbClr val="000000"/>
                </a:solidFill>
                <a:latin typeface="Calibri Light"/>
              </a:rPr>
              <a:t>Histogram of Oriented Gradients</a:t>
            </a:r>
            <a:endParaRPr b="0" lang="en-US" sz="4400" spc="-1" strike="noStrike">
              <a:solidFill>
                <a:srgbClr val="000000"/>
              </a:solidFill>
              <a:latin typeface="Calibri"/>
            </a:endParaRPr>
          </a:p>
        </p:txBody>
      </p:sp>
      <p:sp>
        <p:nvSpPr>
          <p:cNvPr id="390" name="TextShape 2"/>
          <p:cNvSpPr txBox="1"/>
          <p:nvPr/>
        </p:nvSpPr>
        <p:spPr>
          <a:xfrm>
            <a:off x="8610480" y="6356520"/>
            <a:ext cx="2742840" cy="364680"/>
          </a:xfrm>
          <a:prstGeom prst="rect">
            <a:avLst/>
          </a:prstGeom>
          <a:noFill/>
          <a:ln>
            <a:noFill/>
          </a:ln>
        </p:spPr>
        <p:txBody>
          <a:bodyPr anchor="ctr"/>
          <a:p>
            <a:pPr algn="r">
              <a:lnSpc>
                <a:spcPct val="100000"/>
              </a:lnSpc>
            </a:pPr>
            <a:fld id="{9B080EA3-B10D-4DF7-9CF3-A12857C3CE7C}" type="slidenum">
              <a:rPr b="0" lang="en-US" sz="1200" spc="-1" strike="noStrike">
                <a:solidFill>
                  <a:srgbClr val="8b8b8b"/>
                </a:solidFill>
                <a:latin typeface="Calibri"/>
              </a:rPr>
              <a:t>1</a:t>
            </a:fld>
            <a:endParaRPr b="0" lang="en-US" sz="1200" spc="-1" strike="noStrike">
              <a:latin typeface="Times New Roman"/>
            </a:endParaRPr>
          </a:p>
        </p:txBody>
      </p:sp>
      <p:sp>
        <p:nvSpPr>
          <p:cNvPr id="391" name="TextShape 3"/>
          <p:cNvSpPr txBox="1"/>
          <p:nvPr/>
        </p:nvSpPr>
        <p:spPr>
          <a:xfrm>
            <a:off x="838080" y="1825560"/>
            <a:ext cx="10515240" cy="4350960"/>
          </a:xfrm>
          <a:prstGeom prst="rect">
            <a:avLst/>
          </a:prstGeom>
          <a:noFill/>
          <a:ln>
            <a:noFill/>
          </a:ln>
        </p:spPr>
        <p:txBody>
          <a:bodyPr/>
          <a:p>
            <a:pPr algn="just">
              <a:lnSpc>
                <a:spcPct val="90000"/>
              </a:lnSpc>
              <a:spcBef>
                <a:spcPts val="1001"/>
              </a:spcBef>
            </a:pPr>
            <a:r>
              <a:rPr b="0" lang="en-US" sz="2800" spc="-1" strike="noStrike">
                <a:solidFill>
                  <a:srgbClr val="000000"/>
                </a:solidFill>
                <a:latin typeface="Calibri"/>
              </a:rPr>
              <a:t>Hasil citra grayscale dari preprocessing kemudian digunakan untuk input HOG. HOG bertujuan untuk mengambil fitur dari citra masukkan. Hasil dari proses ini adalah vektor fitur yang berbentuk matriks fitur dimana ukurannya ditentukan berdasar jumlah bin, ukuran sel dan blok. Ukuran sel, blok, dan jumlah bin akan dianalisis pada bab selanjutnya.</a:t>
            </a:r>
            <a:endParaRPr b="0" lang="en-US" sz="2800" spc="-1" strike="noStrike">
              <a:solidFill>
                <a:srgbClr val="000000"/>
              </a:solidFill>
              <a:latin typeface="Calibri"/>
            </a:endParaRPr>
          </a:p>
        </p:txBody>
      </p:sp>
    </p:spTree>
  </p:cSld>
  <p:timing>
    <p:tnLst>
      <p:par>
        <p:cTn id="155" dur="indefinite" restart="never" nodeType="tmRoot">
          <p:childTnLst>
            <p:seq>
              <p:cTn id="156" dur="indefinite" nodeType="mainSeq"/>
              <p:prevCondLst>
                <p:cond delay="0" evt="onPrev">
                  <p:tgtEl>
                    <p:sldTgt/>
                  </p:tgtEl>
                </p:cond>
              </p:prevCondLst>
              <p:nextCondLst>
                <p:cond delay="0" evt="onNext">
                  <p:tgtEl>
                    <p:sldTgt/>
                  </p:tgtEl>
                </p:cond>
              </p:nextCondLst>
            </p:seq>
          </p:childTnLst>
        </p:cTn>
      </p:par>
    </p:tnLst>
  </p:timing>
</p:sld>
</file>

<file path=ppt/slides/slide8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2" name="TextShape 1"/>
          <p:cNvSpPr txBox="1"/>
          <p:nvPr/>
        </p:nvSpPr>
        <p:spPr>
          <a:xfrm>
            <a:off x="838080" y="365040"/>
            <a:ext cx="10515240" cy="1325160"/>
          </a:xfrm>
          <a:prstGeom prst="rect">
            <a:avLst/>
          </a:prstGeom>
          <a:noFill/>
          <a:ln>
            <a:noFill/>
          </a:ln>
        </p:spPr>
        <p:txBody>
          <a:bodyPr anchor="ctr"/>
          <a:p>
            <a:pPr>
              <a:lnSpc>
                <a:spcPct val="90000"/>
              </a:lnSpc>
            </a:pPr>
            <a:r>
              <a:rPr b="1" lang="en-US" sz="4400" spc="-1" strike="noStrike">
                <a:solidFill>
                  <a:srgbClr val="000000"/>
                </a:solidFill>
                <a:latin typeface="Calibri Light"/>
              </a:rPr>
              <a:t>BAB III – </a:t>
            </a:r>
            <a:r>
              <a:rPr b="1" i="1" lang="en-US" sz="4400" spc="-1" strike="noStrike">
                <a:solidFill>
                  <a:srgbClr val="000000"/>
                </a:solidFill>
                <a:latin typeface="Calibri Light"/>
              </a:rPr>
              <a:t>Histogram of Oriented Gradients</a:t>
            </a:r>
            <a:endParaRPr b="0" lang="en-US" sz="4400" spc="-1" strike="noStrike">
              <a:solidFill>
                <a:srgbClr val="000000"/>
              </a:solidFill>
              <a:latin typeface="Calibri"/>
            </a:endParaRPr>
          </a:p>
        </p:txBody>
      </p:sp>
      <p:sp>
        <p:nvSpPr>
          <p:cNvPr id="393" name="TextShape 2"/>
          <p:cNvSpPr txBox="1"/>
          <p:nvPr/>
        </p:nvSpPr>
        <p:spPr>
          <a:xfrm>
            <a:off x="8610480" y="6356520"/>
            <a:ext cx="2742840" cy="364680"/>
          </a:xfrm>
          <a:prstGeom prst="rect">
            <a:avLst/>
          </a:prstGeom>
          <a:noFill/>
          <a:ln>
            <a:noFill/>
          </a:ln>
        </p:spPr>
        <p:txBody>
          <a:bodyPr anchor="ctr"/>
          <a:p>
            <a:pPr algn="r">
              <a:lnSpc>
                <a:spcPct val="100000"/>
              </a:lnSpc>
            </a:pPr>
            <a:fld id="{5D762EA2-2C4E-4A52-AB2A-920C5A70FAD7}" type="slidenum">
              <a:rPr b="0" lang="en-US" sz="1200" spc="-1" strike="noStrike">
                <a:solidFill>
                  <a:srgbClr val="8b8b8b"/>
                </a:solidFill>
                <a:latin typeface="Calibri"/>
              </a:rPr>
              <a:t>1</a:t>
            </a:fld>
            <a:endParaRPr b="0" lang="en-US" sz="1200" spc="-1" strike="noStrike">
              <a:latin typeface="Times New Roman"/>
            </a:endParaRPr>
          </a:p>
        </p:txBody>
      </p:sp>
      <p:pic>
        <p:nvPicPr>
          <p:cNvPr id="394" name="Content Placeholder 2" descr=""/>
          <p:cNvPicPr/>
          <p:nvPr/>
        </p:nvPicPr>
        <p:blipFill>
          <a:blip r:embed="rId1"/>
          <a:stretch/>
        </p:blipFill>
        <p:spPr>
          <a:xfrm>
            <a:off x="3067560" y="1483920"/>
            <a:ext cx="6056280" cy="4729320"/>
          </a:xfrm>
          <a:prstGeom prst="rect">
            <a:avLst/>
          </a:prstGeom>
          <a:ln>
            <a:noFill/>
          </a:ln>
        </p:spPr>
      </p:pic>
    </p:spTree>
  </p:cSld>
  <p:timing>
    <p:tnLst>
      <p:par>
        <p:cTn id="157" dur="indefinite" restart="never" nodeType="tmRoot">
          <p:childTnLst>
            <p:seq>
              <p:cTn id="158" dur="indefinite" nodeType="mainSeq"/>
              <p:prevCondLst>
                <p:cond delay="0" evt="onPrev">
                  <p:tgtEl>
                    <p:sldTgt/>
                  </p:tgtEl>
                </p:cond>
              </p:prevCondLst>
              <p:nextCondLst>
                <p:cond delay="0" evt="onNext">
                  <p:tgtEl>
                    <p:sldTgt/>
                  </p:tgtEl>
                </p:cond>
              </p:nextCondLst>
            </p:seq>
          </p:childTnLst>
        </p:cTn>
      </p:par>
    </p:tnLst>
  </p:timing>
</p:sld>
</file>

<file path=ppt/slides/slide8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5" name="TextShape 1"/>
          <p:cNvSpPr txBox="1"/>
          <p:nvPr/>
        </p:nvSpPr>
        <p:spPr>
          <a:xfrm>
            <a:off x="838080" y="365040"/>
            <a:ext cx="10515240" cy="1325160"/>
          </a:xfrm>
          <a:prstGeom prst="rect">
            <a:avLst/>
          </a:prstGeom>
          <a:noFill/>
          <a:ln>
            <a:noFill/>
          </a:ln>
        </p:spPr>
        <p:txBody>
          <a:bodyPr anchor="ctr"/>
          <a:p>
            <a:pPr>
              <a:lnSpc>
                <a:spcPct val="90000"/>
              </a:lnSpc>
            </a:pPr>
            <a:r>
              <a:rPr b="1" lang="en-US" sz="4400" spc="-1" strike="noStrike">
                <a:solidFill>
                  <a:srgbClr val="000000"/>
                </a:solidFill>
                <a:latin typeface="Calibri Light"/>
              </a:rPr>
              <a:t>BAB III – </a:t>
            </a:r>
            <a:r>
              <a:rPr b="1" i="1" lang="en-US" sz="4400" spc="-1" strike="noStrike">
                <a:solidFill>
                  <a:srgbClr val="000000"/>
                </a:solidFill>
                <a:latin typeface="Calibri Light"/>
              </a:rPr>
              <a:t>Histogram of Oriented Gradients</a:t>
            </a:r>
            <a:endParaRPr b="0" lang="en-US" sz="4400" spc="-1" strike="noStrike">
              <a:solidFill>
                <a:srgbClr val="000000"/>
              </a:solidFill>
              <a:latin typeface="Calibri"/>
            </a:endParaRPr>
          </a:p>
        </p:txBody>
      </p:sp>
      <p:sp>
        <p:nvSpPr>
          <p:cNvPr id="396" name="TextShape 2"/>
          <p:cNvSpPr txBox="1"/>
          <p:nvPr/>
        </p:nvSpPr>
        <p:spPr>
          <a:xfrm>
            <a:off x="8610480" y="6356520"/>
            <a:ext cx="2742840" cy="364680"/>
          </a:xfrm>
          <a:prstGeom prst="rect">
            <a:avLst/>
          </a:prstGeom>
          <a:noFill/>
          <a:ln>
            <a:noFill/>
          </a:ln>
        </p:spPr>
        <p:txBody>
          <a:bodyPr anchor="ctr"/>
          <a:p>
            <a:pPr algn="r">
              <a:lnSpc>
                <a:spcPct val="100000"/>
              </a:lnSpc>
            </a:pPr>
            <a:fld id="{0A2B557E-4D11-44C5-8E00-ADF0A6C9D0D6}" type="slidenum">
              <a:rPr b="0" lang="en-US" sz="1200" spc="-1" strike="noStrike">
                <a:solidFill>
                  <a:srgbClr val="8b8b8b"/>
                </a:solidFill>
                <a:latin typeface="Calibri"/>
              </a:rPr>
              <a:t>1</a:t>
            </a:fld>
            <a:endParaRPr b="0" lang="en-US" sz="1200" spc="-1" strike="noStrike">
              <a:latin typeface="Times New Roman"/>
            </a:endParaRPr>
          </a:p>
        </p:txBody>
      </p:sp>
      <p:sp>
        <p:nvSpPr>
          <p:cNvPr id="397" name="TextShape 3"/>
          <p:cNvSpPr txBox="1"/>
          <p:nvPr/>
        </p:nvSpPr>
        <p:spPr>
          <a:xfrm>
            <a:off x="838080" y="1825560"/>
            <a:ext cx="10515240" cy="4350960"/>
          </a:xfrm>
          <a:prstGeom prst="rect">
            <a:avLst/>
          </a:prstGeom>
          <a:noFill/>
          <a:ln>
            <a:noFill/>
          </a:ln>
        </p:spPr>
        <p:txBody>
          <a:bodyPr>
            <a:normAutofit/>
          </a:bodyPr>
          <a:p>
            <a:pPr algn="just">
              <a:lnSpc>
                <a:spcPct val="90000"/>
              </a:lnSpc>
              <a:spcBef>
                <a:spcPts val="1001"/>
              </a:spcBef>
            </a:pPr>
            <a:r>
              <a:rPr b="0" lang="en-US" sz="2800" spc="-1" strike="noStrike">
                <a:solidFill>
                  <a:srgbClr val="000000"/>
                </a:solidFill>
                <a:latin typeface="Calibri"/>
              </a:rPr>
              <a:t>Berdasarkan pseudocode di atas, akan dilakukan langkah - langkah untuk menghitung matriks fitur vektor. Berdasarkan penelitian [9], ukuran sel yang digunakan adalah 8 x 8 piksel. Ukuran sel akan mempengaruhi jumlah fitur. Semakin kecil jumlah sel, maka jumlah fitur akan bertambah. Pada proses </a:t>
            </a:r>
            <a:r>
              <a:rPr b="0" i="1" lang="en-US" sz="2800" spc="-1" strike="noStrike">
                <a:solidFill>
                  <a:srgbClr val="000000"/>
                </a:solidFill>
                <a:latin typeface="Calibri"/>
              </a:rPr>
              <a:t>Histogram of Oriented Gradients</a:t>
            </a:r>
            <a:r>
              <a:rPr b="0" lang="en-US" sz="2800" spc="-1" strike="noStrike">
                <a:solidFill>
                  <a:srgbClr val="000000"/>
                </a:solidFill>
                <a:latin typeface="Calibri"/>
              </a:rPr>
              <a:t>, contoh masukan untuk proses ini berupa citra </a:t>
            </a:r>
            <a:r>
              <a:rPr b="0" i="1" lang="en-US" sz="2800" spc="-1" strike="noStrike">
                <a:solidFill>
                  <a:srgbClr val="000000"/>
                </a:solidFill>
                <a:latin typeface="Calibri"/>
              </a:rPr>
              <a:t>grayscale</a:t>
            </a:r>
            <a:r>
              <a:rPr b="0" lang="en-US" sz="2800" spc="-1" strike="noStrike">
                <a:solidFill>
                  <a:srgbClr val="000000"/>
                </a:solidFill>
                <a:latin typeface="Calibri"/>
              </a:rPr>
              <a:t> yang sudah diproses melalui resize citra menjadi ukuran 4  4 piksel.</a:t>
            </a:r>
            <a:endParaRPr b="0" lang="en-US" sz="2800" spc="-1" strike="noStrike">
              <a:solidFill>
                <a:srgbClr val="000000"/>
              </a:solidFill>
              <a:latin typeface="Calibri"/>
            </a:endParaRPr>
          </a:p>
        </p:txBody>
      </p:sp>
    </p:spTree>
  </p:cSld>
  <p:timing>
    <p:tnLst>
      <p:par>
        <p:cTn id="159" dur="indefinite" restart="never" nodeType="tmRoot">
          <p:childTnLst>
            <p:seq>
              <p:cTn id="160" dur="indefinite" nodeType="mainSeq"/>
              <p:prevCondLst>
                <p:cond delay="0" evt="onPrev">
                  <p:tgtEl>
                    <p:sldTgt/>
                  </p:tgtEl>
                </p:cond>
              </p:prevCondLst>
              <p:nextCondLst>
                <p:cond delay="0" evt="onNext">
                  <p:tgtEl>
                    <p:sldTgt/>
                  </p:tgtEl>
                </p:cond>
              </p:nextCondLst>
            </p:seq>
          </p:childTnLst>
        </p:cTn>
      </p:par>
    </p:tnLst>
  </p:timing>
</p:sld>
</file>

<file path=ppt/slides/slide8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8" name="TextShape 1"/>
          <p:cNvSpPr txBox="1"/>
          <p:nvPr/>
        </p:nvSpPr>
        <p:spPr>
          <a:xfrm>
            <a:off x="838080" y="365040"/>
            <a:ext cx="10515240" cy="1325160"/>
          </a:xfrm>
          <a:prstGeom prst="rect">
            <a:avLst/>
          </a:prstGeom>
          <a:noFill/>
          <a:ln>
            <a:noFill/>
          </a:ln>
        </p:spPr>
        <p:txBody>
          <a:bodyPr anchor="ctr"/>
          <a:p>
            <a:pPr>
              <a:lnSpc>
                <a:spcPct val="90000"/>
              </a:lnSpc>
            </a:pPr>
            <a:r>
              <a:rPr b="1" lang="en-US" sz="4400" spc="-1" strike="noStrike">
                <a:solidFill>
                  <a:srgbClr val="000000"/>
                </a:solidFill>
                <a:latin typeface="Calibri Light"/>
              </a:rPr>
              <a:t>BAB III – </a:t>
            </a:r>
            <a:r>
              <a:rPr b="1" i="1" lang="en-US" sz="4400" spc="-1" strike="noStrike">
                <a:solidFill>
                  <a:srgbClr val="000000"/>
                </a:solidFill>
                <a:latin typeface="Calibri Light"/>
              </a:rPr>
              <a:t>Histogram of Oriented Gradients</a:t>
            </a:r>
            <a:endParaRPr b="0" lang="en-US" sz="4400" spc="-1" strike="noStrike">
              <a:solidFill>
                <a:srgbClr val="000000"/>
              </a:solidFill>
              <a:latin typeface="Calibri"/>
            </a:endParaRPr>
          </a:p>
        </p:txBody>
      </p:sp>
      <p:sp>
        <p:nvSpPr>
          <p:cNvPr id="399" name="TextShape 2"/>
          <p:cNvSpPr txBox="1"/>
          <p:nvPr/>
        </p:nvSpPr>
        <p:spPr>
          <a:xfrm>
            <a:off x="8610480" y="6356520"/>
            <a:ext cx="2742840" cy="364680"/>
          </a:xfrm>
          <a:prstGeom prst="rect">
            <a:avLst/>
          </a:prstGeom>
          <a:noFill/>
          <a:ln>
            <a:noFill/>
          </a:ln>
        </p:spPr>
        <p:txBody>
          <a:bodyPr anchor="ctr"/>
          <a:p>
            <a:pPr algn="r">
              <a:lnSpc>
                <a:spcPct val="100000"/>
              </a:lnSpc>
            </a:pPr>
            <a:fld id="{1BA3F2BC-A8D2-4635-8A16-C88CD7474F78}" type="slidenum">
              <a:rPr b="0" lang="en-US" sz="1200" spc="-1" strike="noStrike">
                <a:solidFill>
                  <a:srgbClr val="8b8b8b"/>
                </a:solidFill>
                <a:latin typeface="Calibri"/>
              </a:rPr>
              <a:t>1</a:t>
            </a:fld>
            <a:endParaRPr b="0" lang="en-US" sz="1200" spc="-1" strike="noStrike">
              <a:latin typeface="Times New Roman"/>
            </a:endParaRPr>
          </a:p>
        </p:txBody>
      </p:sp>
      <p:pic>
        <p:nvPicPr>
          <p:cNvPr id="400" name="Content Placeholder 4" descr=""/>
          <p:cNvPicPr/>
          <p:nvPr/>
        </p:nvPicPr>
        <p:blipFill>
          <a:blip r:embed="rId1"/>
          <a:stretch/>
        </p:blipFill>
        <p:spPr>
          <a:xfrm>
            <a:off x="2540520" y="2498040"/>
            <a:ext cx="7110720" cy="1861920"/>
          </a:xfrm>
          <a:prstGeom prst="rect">
            <a:avLst/>
          </a:prstGeom>
          <a:ln>
            <a:noFill/>
          </a:ln>
        </p:spPr>
      </p:pic>
      <p:sp>
        <p:nvSpPr>
          <p:cNvPr id="401" name="CustomShape 3"/>
          <p:cNvSpPr/>
          <p:nvPr/>
        </p:nvSpPr>
        <p:spPr>
          <a:xfrm>
            <a:off x="2483280" y="4359960"/>
            <a:ext cx="7224840" cy="63828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000000"/>
                </a:solidFill>
                <a:latin typeface="NimbusRomNo9L-Regu"/>
              </a:rPr>
              <a:t>Contoh sebagian matriks citra hasil </a:t>
            </a:r>
            <a:r>
              <a:rPr b="0" i="1" lang="en-US" sz="1800" spc="-1" strike="noStrike">
                <a:solidFill>
                  <a:srgbClr val="000000"/>
                </a:solidFill>
                <a:latin typeface="NimbusRomNo9L-ReguItal"/>
              </a:rPr>
              <a:t>preprocessing</a:t>
            </a:r>
            <a:r>
              <a:rPr b="0" lang="en-US" sz="1800" spc="-1" strike="noStrike">
                <a:solidFill>
                  <a:srgbClr val="000000"/>
                </a:solidFill>
                <a:latin typeface="NimbusRomNo9L-ReguItal"/>
              </a:rPr>
              <a:t> </a:t>
            </a:r>
            <a:r>
              <a:rPr b="0" lang="en-US" sz="1800" spc="-1" strike="noStrike">
                <a:solidFill>
                  <a:srgbClr val="000000"/>
                </a:solidFill>
                <a:latin typeface="NimbusRomNo9L-Regu"/>
              </a:rPr>
              <a:t>dalam ukuran 4 x 4 piksel</a:t>
            </a:r>
            <a:endParaRPr b="0" lang="en-US" sz="1800" spc="-1" strike="noStrike">
              <a:latin typeface="Arial"/>
            </a:endParaRPr>
          </a:p>
        </p:txBody>
      </p:sp>
    </p:spTree>
  </p:cSld>
  <p:timing>
    <p:tnLst>
      <p:par>
        <p:cTn id="161" dur="indefinite" restart="never" nodeType="tmRoot">
          <p:childTnLst>
            <p:seq>
              <p:cTn id="162" dur="indefinite" nodeType="mainSeq"/>
              <p:prevCondLst>
                <p:cond delay="0" evt="onPrev">
                  <p:tgtEl>
                    <p:sldTgt/>
                  </p:tgtEl>
                </p:cond>
              </p:prevCondLst>
              <p:nextCondLst>
                <p:cond delay="0" evt="onNext">
                  <p:tgtEl>
                    <p:sldTgt/>
                  </p:tgtEl>
                </p:cond>
              </p:nextCondLst>
            </p:seq>
          </p:childTnLst>
        </p:cTn>
      </p:par>
    </p:tnLst>
  </p:timing>
</p:sld>
</file>

<file path=ppt/slides/slide8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2" name="TextShape 1"/>
          <p:cNvSpPr txBox="1"/>
          <p:nvPr/>
        </p:nvSpPr>
        <p:spPr>
          <a:xfrm>
            <a:off x="838080" y="365040"/>
            <a:ext cx="10515240" cy="1325160"/>
          </a:xfrm>
          <a:prstGeom prst="rect">
            <a:avLst/>
          </a:prstGeom>
          <a:noFill/>
          <a:ln>
            <a:noFill/>
          </a:ln>
        </p:spPr>
        <p:txBody>
          <a:bodyPr anchor="ctr"/>
          <a:p>
            <a:pPr>
              <a:lnSpc>
                <a:spcPct val="90000"/>
              </a:lnSpc>
            </a:pPr>
            <a:r>
              <a:rPr b="1" lang="en-US" sz="4400" spc="-1" strike="noStrike">
                <a:solidFill>
                  <a:srgbClr val="000000"/>
                </a:solidFill>
                <a:latin typeface="Calibri Light"/>
              </a:rPr>
              <a:t>BAB III – </a:t>
            </a:r>
            <a:r>
              <a:rPr b="1" i="1" lang="en-US" sz="4400" spc="-1" strike="noStrike">
                <a:solidFill>
                  <a:srgbClr val="000000"/>
                </a:solidFill>
                <a:latin typeface="Calibri Light"/>
              </a:rPr>
              <a:t>Histogram of Oriented Gradients</a:t>
            </a:r>
            <a:endParaRPr b="0" lang="en-US" sz="4400" spc="-1" strike="noStrike">
              <a:solidFill>
                <a:srgbClr val="000000"/>
              </a:solidFill>
              <a:latin typeface="Calibri"/>
            </a:endParaRPr>
          </a:p>
        </p:txBody>
      </p:sp>
      <p:sp>
        <p:nvSpPr>
          <p:cNvPr id="403" name="TextShape 2"/>
          <p:cNvSpPr txBox="1"/>
          <p:nvPr/>
        </p:nvSpPr>
        <p:spPr>
          <a:xfrm>
            <a:off x="8610480" y="6356520"/>
            <a:ext cx="2742840" cy="364680"/>
          </a:xfrm>
          <a:prstGeom prst="rect">
            <a:avLst/>
          </a:prstGeom>
          <a:noFill/>
          <a:ln>
            <a:noFill/>
          </a:ln>
        </p:spPr>
        <p:txBody>
          <a:bodyPr anchor="ctr"/>
          <a:p>
            <a:pPr algn="r">
              <a:lnSpc>
                <a:spcPct val="100000"/>
              </a:lnSpc>
            </a:pPr>
            <a:fld id="{C70DFC92-08C1-494A-8CA0-69E2E5076974}" type="slidenum">
              <a:rPr b="0" lang="en-US" sz="1200" spc="-1" strike="noStrike">
                <a:solidFill>
                  <a:srgbClr val="8b8b8b"/>
                </a:solidFill>
                <a:latin typeface="Calibri"/>
              </a:rPr>
              <a:t>1</a:t>
            </a:fld>
            <a:endParaRPr b="0" lang="en-US" sz="1200" spc="-1" strike="noStrike">
              <a:latin typeface="Times New Roman"/>
            </a:endParaRPr>
          </a:p>
        </p:txBody>
      </p:sp>
      <p:sp>
        <p:nvSpPr>
          <p:cNvPr id="404" name="TextShape 3"/>
          <p:cNvSpPr txBox="1"/>
          <p:nvPr/>
        </p:nvSpPr>
        <p:spPr>
          <a:xfrm>
            <a:off x="838080" y="1825560"/>
            <a:ext cx="10515240" cy="4350960"/>
          </a:xfrm>
          <a:prstGeom prst="rect">
            <a:avLst/>
          </a:prstGeom>
          <a:noFill/>
          <a:ln>
            <a:noFill/>
          </a:ln>
        </p:spPr>
        <p:txBody>
          <a:bodyPr>
            <a:normAutofit/>
          </a:bodyPr>
          <a:p>
            <a:pPr algn="just">
              <a:lnSpc>
                <a:spcPct val="90000"/>
              </a:lnSpc>
              <a:spcBef>
                <a:spcPts val="1001"/>
              </a:spcBef>
            </a:pPr>
            <a:r>
              <a:rPr b="0" lang="en-US" sz="2800" spc="-1" strike="noStrike">
                <a:solidFill>
                  <a:srgbClr val="000000"/>
                </a:solidFill>
                <a:latin typeface="Calibri"/>
              </a:rPr>
              <a:t>Langkah pertama adalah menghitung nilai gradien dari posisi vertikal dan horizontal untuk setiap piksel menggunakan persamaan (2 . 10) dan (2 . 11).</a:t>
            </a:r>
            <a:endParaRPr b="0" lang="en-US" sz="2800" spc="-1" strike="noStrike">
              <a:solidFill>
                <a:srgbClr val="000000"/>
              </a:solidFill>
              <a:latin typeface="Calibri"/>
            </a:endParaRPr>
          </a:p>
        </p:txBody>
      </p:sp>
      <p:pic>
        <p:nvPicPr>
          <p:cNvPr id="405" name="Picture 2" descr=""/>
          <p:cNvPicPr/>
          <p:nvPr/>
        </p:nvPicPr>
        <p:blipFill>
          <a:blip r:embed="rId1"/>
          <a:stretch/>
        </p:blipFill>
        <p:spPr>
          <a:xfrm>
            <a:off x="4148280" y="3429000"/>
            <a:ext cx="3895200" cy="1217520"/>
          </a:xfrm>
          <a:prstGeom prst="rect">
            <a:avLst/>
          </a:prstGeom>
          <a:ln>
            <a:noFill/>
          </a:ln>
        </p:spPr>
      </p:pic>
      <p:sp>
        <p:nvSpPr>
          <p:cNvPr id="406" name="CustomShape 4"/>
          <p:cNvSpPr/>
          <p:nvPr/>
        </p:nvSpPr>
        <p:spPr>
          <a:xfrm>
            <a:off x="891720" y="5150520"/>
            <a:ext cx="8875440" cy="51696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2800" spc="-1" strike="noStrike">
                <a:solidFill>
                  <a:srgbClr val="000000"/>
                </a:solidFill>
                <a:latin typeface="Calibri"/>
              </a:rPr>
              <a:t>Langkah pertama diterapkan untuk seluruh piksel pada citra.</a:t>
            </a:r>
            <a:endParaRPr b="0" lang="en-US" sz="2800" spc="-1" strike="noStrike">
              <a:latin typeface="Arial"/>
            </a:endParaRPr>
          </a:p>
        </p:txBody>
      </p:sp>
    </p:spTree>
  </p:cSld>
  <p:timing>
    <p:tnLst>
      <p:par>
        <p:cTn id="163" dur="indefinite" restart="never" nodeType="tmRoot">
          <p:childTnLst>
            <p:seq>
              <p:cTn id="164" dur="indefinite" nodeType="mainSeq"/>
              <p:prevCondLst>
                <p:cond delay="0" evt="onPrev">
                  <p:tgtEl>
                    <p:sldTgt/>
                  </p:tgtEl>
                </p:cond>
              </p:prevCondLst>
              <p:nextCondLst>
                <p:cond delay="0" evt="onNext">
                  <p:tgtEl>
                    <p:sldTgt/>
                  </p:tgtEl>
                </p:cond>
              </p:nextCondLst>
            </p:seq>
          </p:childTnLst>
        </p:cTn>
      </p:par>
    </p:tnLst>
  </p:timing>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5" name="TextShape 1"/>
          <p:cNvSpPr txBox="1"/>
          <p:nvPr/>
        </p:nvSpPr>
        <p:spPr>
          <a:xfrm>
            <a:off x="838080" y="365040"/>
            <a:ext cx="10515240" cy="1325160"/>
          </a:xfrm>
          <a:prstGeom prst="rect">
            <a:avLst/>
          </a:prstGeom>
          <a:noFill/>
          <a:ln>
            <a:noFill/>
          </a:ln>
        </p:spPr>
        <p:txBody>
          <a:bodyPr anchor="ctr"/>
          <a:p>
            <a:pPr>
              <a:lnSpc>
                <a:spcPct val="90000"/>
              </a:lnSpc>
            </a:pPr>
            <a:r>
              <a:rPr b="1" lang="en-US" sz="4400" spc="-1" strike="noStrike">
                <a:solidFill>
                  <a:srgbClr val="000000"/>
                </a:solidFill>
                <a:latin typeface="Calibri Light"/>
              </a:rPr>
              <a:t>BAB I - KONTRIBUSI PENELTIAN</a:t>
            </a:r>
            <a:endParaRPr b="0" lang="en-US" sz="4400" spc="-1" strike="noStrike">
              <a:solidFill>
                <a:srgbClr val="000000"/>
              </a:solidFill>
              <a:latin typeface="Calibri"/>
            </a:endParaRPr>
          </a:p>
        </p:txBody>
      </p:sp>
      <p:sp>
        <p:nvSpPr>
          <p:cNvPr id="106" name="TextShape 2"/>
          <p:cNvSpPr txBox="1"/>
          <p:nvPr/>
        </p:nvSpPr>
        <p:spPr>
          <a:xfrm>
            <a:off x="838080" y="1825560"/>
            <a:ext cx="10515240" cy="4350960"/>
          </a:xfrm>
          <a:prstGeom prst="rect">
            <a:avLst/>
          </a:prstGeom>
          <a:noFill/>
          <a:ln>
            <a:noFill/>
          </a:ln>
        </p:spPr>
        <p:txBody>
          <a:bodyPr/>
          <a:p>
            <a:pPr algn="just">
              <a:lnSpc>
                <a:spcPct val="100000"/>
              </a:lnSpc>
              <a:spcBef>
                <a:spcPts val="1001"/>
              </a:spcBef>
            </a:pPr>
            <a:r>
              <a:rPr b="0" lang="en-US" sz="2800" spc="-1" strike="noStrike">
                <a:solidFill>
                  <a:srgbClr val="000000"/>
                </a:solidFill>
                <a:latin typeface="Calibri"/>
              </a:rPr>
              <a:t>Menerapkan metode </a:t>
            </a:r>
            <a:r>
              <a:rPr b="0" i="1" lang="en-US" sz="2800" spc="-1" strike="noStrike">
                <a:solidFill>
                  <a:srgbClr val="000000"/>
                </a:solidFill>
                <a:latin typeface="Calibri"/>
              </a:rPr>
              <a:t>Histogram of Oriented Gradients </a:t>
            </a:r>
            <a:r>
              <a:rPr b="0" lang="en-US" sz="2800" spc="-1" strike="noStrike">
                <a:solidFill>
                  <a:srgbClr val="000000"/>
                </a:solidFill>
                <a:latin typeface="Calibri"/>
              </a:rPr>
              <a:t>untuk melakukan ekstraksi ﬁtur pada citra dan </a:t>
            </a:r>
            <a:r>
              <a:rPr b="0" i="1" lang="en-US" sz="2800" spc="-1" strike="noStrike">
                <a:solidFill>
                  <a:srgbClr val="000000"/>
                </a:solidFill>
                <a:latin typeface="Calibri"/>
              </a:rPr>
              <a:t>Support Vector Machine </a:t>
            </a:r>
            <a:r>
              <a:rPr b="0" lang="en-US" sz="2800" spc="-1" strike="noStrike">
                <a:solidFill>
                  <a:srgbClr val="000000"/>
                </a:solidFill>
                <a:latin typeface="Calibri"/>
              </a:rPr>
              <a:t>untuk melakukan klasiﬁkasi objek.</a:t>
            </a:r>
            <a:endParaRPr b="0" lang="en-US" sz="2800" spc="-1" strike="noStrike">
              <a:solidFill>
                <a:srgbClr val="000000"/>
              </a:solidFill>
              <a:latin typeface="Calibri"/>
            </a:endParaRPr>
          </a:p>
        </p:txBody>
      </p:sp>
      <p:sp>
        <p:nvSpPr>
          <p:cNvPr id="107" name="TextShape 3"/>
          <p:cNvSpPr txBox="1"/>
          <p:nvPr/>
        </p:nvSpPr>
        <p:spPr>
          <a:xfrm>
            <a:off x="8610480" y="6356520"/>
            <a:ext cx="2742840" cy="364680"/>
          </a:xfrm>
          <a:prstGeom prst="rect">
            <a:avLst/>
          </a:prstGeom>
          <a:noFill/>
          <a:ln>
            <a:noFill/>
          </a:ln>
        </p:spPr>
        <p:txBody>
          <a:bodyPr anchor="ctr"/>
          <a:p>
            <a:pPr algn="r">
              <a:lnSpc>
                <a:spcPct val="100000"/>
              </a:lnSpc>
            </a:pPr>
            <a:fld id="{D1CB05F3-44BD-4AFF-9D77-FD06F97C22E9}" type="slidenum">
              <a:rPr b="0" lang="en-US" sz="1200" spc="-1" strike="noStrike">
                <a:solidFill>
                  <a:srgbClr val="8b8b8b"/>
                </a:solidFill>
                <a:latin typeface="Calibri"/>
              </a:rPr>
              <a:t>1</a:t>
            </a:fld>
            <a:endParaRPr b="0" lang="en-US" sz="1200" spc="-1" strike="noStrike">
              <a:latin typeface="Times New Roman"/>
            </a:endParaRPr>
          </a:p>
        </p:txBody>
      </p:sp>
    </p:spTree>
  </p:cSld>
</p:sld>
</file>

<file path=ppt/slides/slide9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7" name="TextShape 1"/>
          <p:cNvSpPr txBox="1"/>
          <p:nvPr/>
        </p:nvSpPr>
        <p:spPr>
          <a:xfrm>
            <a:off x="838080" y="365040"/>
            <a:ext cx="10515240" cy="1325160"/>
          </a:xfrm>
          <a:prstGeom prst="rect">
            <a:avLst/>
          </a:prstGeom>
          <a:noFill/>
          <a:ln>
            <a:noFill/>
          </a:ln>
        </p:spPr>
        <p:txBody>
          <a:bodyPr anchor="ctr"/>
          <a:p>
            <a:pPr>
              <a:lnSpc>
                <a:spcPct val="90000"/>
              </a:lnSpc>
            </a:pPr>
            <a:r>
              <a:rPr b="1" lang="en-US" sz="4400" spc="-1" strike="noStrike">
                <a:solidFill>
                  <a:srgbClr val="000000"/>
                </a:solidFill>
                <a:latin typeface="Calibri Light"/>
              </a:rPr>
              <a:t>BAB III – </a:t>
            </a:r>
            <a:r>
              <a:rPr b="1" i="1" lang="en-US" sz="4400" spc="-1" strike="noStrike">
                <a:solidFill>
                  <a:srgbClr val="000000"/>
                </a:solidFill>
                <a:latin typeface="Calibri Light"/>
              </a:rPr>
              <a:t>Histogram of Oriented Gradients</a:t>
            </a:r>
            <a:endParaRPr b="0" lang="en-US" sz="4400" spc="-1" strike="noStrike">
              <a:solidFill>
                <a:srgbClr val="000000"/>
              </a:solidFill>
              <a:latin typeface="Calibri"/>
            </a:endParaRPr>
          </a:p>
        </p:txBody>
      </p:sp>
      <p:sp>
        <p:nvSpPr>
          <p:cNvPr id="408" name="TextShape 2"/>
          <p:cNvSpPr txBox="1"/>
          <p:nvPr/>
        </p:nvSpPr>
        <p:spPr>
          <a:xfrm>
            <a:off x="8610480" y="6356520"/>
            <a:ext cx="2742840" cy="364680"/>
          </a:xfrm>
          <a:prstGeom prst="rect">
            <a:avLst/>
          </a:prstGeom>
          <a:noFill/>
          <a:ln>
            <a:noFill/>
          </a:ln>
        </p:spPr>
        <p:txBody>
          <a:bodyPr anchor="ctr"/>
          <a:p>
            <a:pPr algn="r">
              <a:lnSpc>
                <a:spcPct val="100000"/>
              </a:lnSpc>
            </a:pPr>
            <a:fld id="{4F4AE8F6-F758-4F2D-9DE4-D12D6865ABC2}" type="slidenum">
              <a:rPr b="0" lang="en-US" sz="1200" spc="-1" strike="noStrike">
                <a:solidFill>
                  <a:srgbClr val="8b8b8b"/>
                </a:solidFill>
                <a:latin typeface="Calibri"/>
              </a:rPr>
              <a:t>1</a:t>
            </a:fld>
            <a:endParaRPr b="0" lang="en-US" sz="1200" spc="-1" strike="noStrike">
              <a:latin typeface="Times New Roman"/>
            </a:endParaRPr>
          </a:p>
        </p:txBody>
      </p:sp>
      <p:sp>
        <p:nvSpPr>
          <p:cNvPr id="409" name="TextShape 3"/>
          <p:cNvSpPr txBox="1"/>
          <p:nvPr/>
        </p:nvSpPr>
        <p:spPr>
          <a:xfrm>
            <a:off x="838080" y="1825560"/>
            <a:ext cx="10515240" cy="4350960"/>
          </a:xfrm>
          <a:prstGeom prst="rect">
            <a:avLst/>
          </a:prstGeom>
          <a:noFill/>
          <a:ln>
            <a:noFill/>
          </a:ln>
        </p:spPr>
        <p:txBody>
          <a:bodyPr>
            <a:normAutofit/>
          </a:bodyPr>
          <a:p>
            <a:pPr algn="just">
              <a:lnSpc>
                <a:spcPct val="90000"/>
              </a:lnSpc>
              <a:spcBef>
                <a:spcPts val="1001"/>
              </a:spcBef>
            </a:pPr>
            <a:r>
              <a:rPr b="0" lang="en-US" sz="2800" spc="-1" strike="noStrike">
                <a:solidFill>
                  <a:srgbClr val="000000"/>
                </a:solidFill>
                <a:latin typeface="Calibri"/>
              </a:rPr>
              <a:t>Untuk setiap piksel, hitung magnitude gradien menggunakan persamaan (2 . 12) dan arah gradien menggunakan persamaan (2 . 13).</a:t>
            </a:r>
            <a:endParaRPr b="0" lang="en-US" sz="2800" spc="-1" strike="noStrike">
              <a:solidFill>
                <a:srgbClr val="000000"/>
              </a:solidFill>
              <a:latin typeface="Calibri"/>
            </a:endParaRPr>
          </a:p>
        </p:txBody>
      </p:sp>
      <p:pic>
        <p:nvPicPr>
          <p:cNvPr id="410" name="Picture 5" descr=""/>
          <p:cNvPicPr/>
          <p:nvPr/>
        </p:nvPicPr>
        <p:blipFill>
          <a:blip r:embed="rId1"/>
          <a:stretch/>
        </p:blipFill>
        <p:spPr>
          <a:xfrm>
            <a:off x="4167360" y="3142080"/>
            <a:ext cx="3857400" cy="1504440"/>
          </a:xfrm>
          <a:prstGeom prst="rect">
            <a:avLst/>
          </a:prstGeom>
          <a:ln>
            <a:noFill/>
          </a:ln>
        </p:spPr>
      </p:pic>
    </p:spTree>
  </p:cSld>
  <p:timing>
    <p:tnLst>
      <p:par>
        <p:cTn id="165" dur="indefinite" restart="never" nodeType="tmRoot">
          <p:childTnLst>
            <p:seq>
              <p:cTn id="166" dur="indefinite" nodeType="mainSeq"/>
              <p:prevCondLst>
                <p:cond delay="0" evt="onPrev">
                  <p:tgtEl>
                    <p:sldTgt/>
                  </p:tgtEl>
                </p:cond>
              </p:prevCondLst>
              <p:nextCondLst>
                <p:cond delay="0" evt="onNext">
                  <p:tgtEl>
                    <p:sldTgt/>
                  </p:tgtEl>
                </p:cond>
              </p:nextCondLst>
            </p:seq>
          </p:childTnLst>
        </p:cTn>
      </p:par>
    </p:tnLst>
  </p:timing>
</p:sld>
</file>

<file path=ppt/slides/slide9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1" name="TextShape 1"/>
          <p:cNvSpPr txBox="1"/>
          <p:nvPr/>
        </p:nvSpPr>
        <p:spPr>
          <a:xfrm>
            <a:off x="838080" y="365040"/>
            <a:ext cx="10515240" cy="1325160"/>
          </a:xfrm>
          <a:prstGeom prst="rect">
            <a:avLst/>
          </a:prstGeom>
          <a:noFill/>
          <a:ln>
            <a:noFill/>
          </a:ln>
        </p:spPr>
        <p:txBody>
          <a:bodyPr anchor="ctr"/>
          <a:p>
            <a:pPr>
              <a:lnSpc>
                <a:spcPct val="90000"/>
              </a:lnSpc>
            </a:pPr>
            <a:r>
              <a:rPr b="1" lang="en-US" sz="4400" spc="-1" strike="noStrike">
                <a:solidFill>
                  <a:srgbClr val="000000"/>
                </a:solidFill>
                <a:latin typeface="Calibri Light"/>
              </a:rPr>
              <a:t>BAB III – </a:t>
            </a:r>
            <a:r>
              <a:rPr b="1" i="1" lang="en-US" sz="4400" spc="-1" strike="noStrike">
                <a:solidFill>
                  <a:srgbClr val="000000"/>
                </a:solidFill>
                <a:latin typeface="Calibri Light"/>
              </a:rPr>
              <a:t>Histogram of Oriented Gradients</a:t>
            </a:r>
            <a:endParaRPr b="0" lang="en-US" sz="4400" spc="-1" strike="noStrike">
              <a:solidFill>
                <a:srgbClr val="000000"/>
              </a:solidFill>
              <a:latin typeface="Calibri"/>
            </a:endParaRPr>
          </a:p>
        </p:txBody>
      </p:sp>
      <p:sp>
        <p:nvSpPr>
          <p:cNvPr id="412" name="TextShape 2"/>
          <p:cNvSpPr txBox="1"/>
          <p:nvPr/>
        </p:nvSpPr>
        <p:spPr>
          <a:xfrm>
            <a:off x="8610480" y="6356520"/>
            <a:ext cx="2742840" cy="364680"/>
          </a:xfrm>
          <a:prstGeom prst="rect">
            <a:avLst/>
          </a:prstGeom>
          <a:noFill/>
          <a:ln>
            <a:noFill/>
          </a:ln>
        </p:spPr>
        <p:txBody>
          <a:bodyPr anchor="ctr"/>
          <a:p>
            <a:pPr algn="r">
              <a:lnSpc>
                <a:spcPct val="100000"/>
              </a:lnSpc>
            </a:pPr>
            <a:fld id="{7D44B639-95ED-4846-B6CF-642B99FDA07B}" type="slidenum">
              <a:rPr b="0" lang="en-US" sz="1200" spc="-1" strike="noStrike">
                <a:solidFill>
                  <a:srgbClr val="8b8b8b"/>
                </a:solidFill>
                <a:latin typeface="Calibri"/>
              </a:rPr>
              <a:t>1</a:t>
            </a:fld>
            <a:endParaRPr b="0" lang="en-US" sz="1200" spc="-1" strike="noStrike">
              <a:latin typeface="Times New Roman"/>
            </a:endParaRPr>
          </a:p>
        </p:txBody>
      </p:sp>
      <p:sp>
        <p:nvSpPr>
          <p:cNvPr id="413" name="TextShape 3"/>
          <p:cNvSpPr txBox="1"/>
          <p:nvPr/>
        </p:nvSpPr>
        <p:spPr>
          <a:xfrm>
            <a:off x="838080" y="1825560"/>
            <a:ext cx="10515240" cy="4350960"/>
          </a:xfrm>
          <a:prstGeom prst="rect">
            <a:avLst/>
          </a:prstGeom>
          <a:noFill/>
          <a:ln>
            <a:noFill/>
          </a:ln>
        </p:spPr>
        <p:txBody>
          <a:bodyPr>
            <a:normAutofit/>
          </a:bodyPr>
          <a:p>
            <a:pPr algn="just">
              <a:lnSpc>
                <a:spcPct val="90000"/>
              </a:lnSpc>
              <a:spcBef>
                <a:spcPts val="1001"/>
              </a:spcBef>
            </a:pPr>
            <a:r>
              <a:rPr b="0" lang="en-US" sz="2800" spc="-1" strike="noStrike">
                <a:solidFill>
                  <a:srgbClr val="000000"/>
                </a:solidFill>
                <a:latin typeface="Calibri"/>
              </a:rPr>
              <a:t>Setelah itu, tentukan ukuran sel, ukuran blok dan jumlah bins. Pada awalnya, ukuran sel akan dipilih sebesar 2 x 2 piksel dan ukuran blok sebesar 2 kali lipat daripada ukuran sel yaitu 4 x 4 piksel. Lakukan perhitungan Histogram of Oriented Gradient untuk semua sel dengan melakukan voting arah gradien berdasarkan magnitude gradien, dimana arah gradien akan menjadi jumlah sudut bin, dan magnitude gradien akan menjadi bobot nilai yang kemudian dimasukkan berdasarkan persentase. Untuk contoh perhitungan analisis kali ini jumlah bins yang dipakai sebanyak 9 buah, sehingga didapat nilai sudut setiap histogram bin yaitu 180 / 4 = 45.</a:t>
            </a:r>
            <a:endParaRPr b="0" lang="en-US" sz="2800" spc="-1" strike="noStrike">
              <a:solidFill>
                <a:srgbClr val="000000"/>
              </a:solidFill>
              <a:latin typeface="Calibri"/>
            </a:endParaRPr>
          </a:p>
        </p:txBody>
      </p:sp>
    </p:spTree>
  </p:cSld>
  <p:timing>
    <p:tnLst>
      <p:par>
        <p:cTn id="167" dur="indefinite" restart="never" nodeType="tmRoot">
          <p:childTnLst>
            <p:seq>
              <p:cTn id="168" dur="indefinite" nodeType="mainSeq"/>
              <p:prevCondLst>
                <p:cond delay="0" evt="onPrev">
                  <p:tgtEl>
                    <p:sldTgt/>
                  </p:tgtEl>
                </p:cond>
              </p:prevCondLst>
              <p:nextCondLst>
                <p:cond delay="0" evt="onNext">
                  <p:tgtEl>
                    <p:sldTgt/>
                  </p:tgtEl>
                </p:cond>
              </p:nextCondLst>
            </p:seq>
          </p:childTnLst>
        </p:cTn>
      </p:par>
    </p:tnLst>
  </p:timing>
</p:sld>
</file>

<file path=ppt/slides/slide9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4" name="TextShape 1"/>
          <p:cNvSpPr txBox="1"/>
          <p:nvPr/>
        </p:nvSpPr>
        <p:spPr>
          <a:xfrm>
            <a:off x="838080" y="365040"/>
            <a:ext cx="10515240" cy="1325160"/>
          </a:xfrm>
          <a:prstGeom prst="rect">
            <a:avLst/>
          </a:prstGeom>
          <a:noFill/>
          <a:ln>
            <a:noFill/>
          </a:ln>
        </p:spPr>
        <p:txBody>
          <a:bodyPr anchor="ctr"/>
          <a:p>
            <a:pPr>
              <a:lnSpc>
                <a:spcPct val="90000"/>
              </a:lnSpc>
            </a:pPr>
            <a:r>
              <a:rPr b="1" lang="en-US" sz="4400" spc="-1" strike="noStrike">
                <a:solidFill>
                  <a:srgbClr val="000000"/>
                </a:solidFill>
                <a:latin typeface="Calibri Light"/>
              </a:rPr>
              <a:t>BAB III – </a:t>
            </a:r>
            <a:r>
              <a:rPr b="1" i="1" lang="en-US" sz="4400" spc="-1" strike="noStrike">
                <a:solidFill>
                  <a:srgbClr val="000000"/>
                </a:solidFill>
                <a:latin typeface="Calibri Light"/>
              </a:rPr>
              <a:t>Histogram of Oriented Gradients</a:t>
            </a:r>
            <a:endParaRPr b="0" lang="en-US" sz="4400" spc="-1" strike="noStrike">
              <a:solidFill>
                <a:srgbClr val="000000"/>
              </a:solidFill>
              <a:latin typeface="Calibri"/>
            </a:endParaRPr>
          </a:p>
        </p:txBody>
      </p:sp>
      <p:sp>
        <p:nvSpPr>
          <p:cNvPr id="415" name="TextShape 2"/>
          <p:cNvSpPr txBox="1"/>
          <p:nvPr/>
        </p:nvSpPr>
        <p:spPr>
          <a:xfrm>
            <a:off x="8610480" y="6356520"/>
            <a:ext cx="2742840" cy="364680"/>
          </a:xfrm>
          <a:prstGeom prst="rect">
            <a:avLst/>
          </a:prstGeom>
          <a:noFill/>
          <a:ln>
            <a:noFill/>
          </a:ln>
        </p:spPr>
        <p:txBody>
          <a:bodyPr anchor="ctr"/>
          <a:p>
            <a:pPr algn="r">
              <a:lnSpc>
                <a:spcPct val="100000"/>
              </a:lnSpc>
            </a:pPr>
            <a:fld id="{B293C479-C335-4EE6-95E2-C76F39917EB1}" type="slidenum">
              <a:rPr b="0" lang="en-US" sz="1200" spc="-1" strike="noStrike">
                <a:solidFill>
                  <a:srgbClr val="8b8b8b"/>
                </a:solidFill>
                <a:latin typeface="Calibri"/>
              </a:rPr>
              <a:t>1</a:t>
            </a:fld>
            <a:endParaRPr b="0" lang="en-US" sz="1200" spc="-1" strike="noStrike">
              <a:latin typeface="Times New Roman"/>
            </a:endParaRPr>
          </a:p>
        </p:txBody>
      </p:sp>
      <p:sp>
        <p:nvSpPr>
          <p:cNvPr id="416" name="TextShape 3"/>
          <p:cNvSpPr txBox="1"/>
          <p:nvPr/>
        </p:nvSpPr>
        <p:spPr>
          <a:xfrm>
            <a:off x="838080" y="1825560"/>
            <a:ext cx="10515240" cy="4350960"/>
          </a:xfrm>
          <a:prstGeom prst="rect">
            <a:avLst/>
          </a:prstGeom>
          <a:noFill/>
          <a:ln>
            <a:noFill/>
          </a:ln>
        </p:spPr>
        <p:txBody>
          <a:bodyPr>
            <a:normAutofit/>
          </a:bodyPr>
          <a:p>
            <a:pPr algn="just">
              <a:lnSpc>
                <a:spcPct val="90000"/>
              </a:lnSpc>
              <a:spcBef>
                <a:spcPts val="1001"/>
              </a:spcBef>
            </a:pPr>
            <a:r>
              <a:rPr b="0" lang="en-US" sz="2800" spc="-1" strike="noStrike">
                <a:solidFill>
                  <a:srgbClr val="000000"/>
                </a:solidFill>
                <a:latin typeface="Calibri"/>
              </a:rPr>
              <a:t>Lakukan proses tersebut untuk setiap sel sampai setiap sel akan mempunyai Histogram of Oriented Gradient. Kemudian untuk setiap blok akan dilakukan normalisasi dengan menggabungkan hasil histogram dari setiap sel dalam bloknya.</a:t>
            </a:r>
            <a:endParaRPr b="0" lang="en-US" sz="2800" spc="-1" strike="noStrike">
              <a:solidFill>
                <a:srgbClr val="000000"/>
              </a:solidFill>
              <a:latin typeface="Calibri"/>
            </a:endParaRPr>
          </a:p>
          <a:p>
            <a:pPr algn="just">
              <a:lnSpc>
                <a:spcPct val="90000"/>
              </a:lnSpc>
              <a:spcBef>
                <a:spcPts val="1001"/>
              </a:spcBef>
            </a:pPr>
            <a:r>
              <a:rPr b="0" lang="en-US" sz="2800" spc="-1" strike="noStrike">
                <a:solidFill>
                  <a:srgbClr val="000000"/>
                </a:solidFill>
                <a:latin typeface="Calibri"/>
              </a:rPr>
              <a:t>Adapun proses normalisasi dapat menggunakan 4 algoritme yaitu, L1-Norm, L1-Sqrt, L2-Norm, dan L2-Hys. Penelitian ini akan menggunakan algoritme normalisasi L2-Norm karena berdasarkan penelitian sebelumnya, hasil yang didapat lebih baik dari algoritme lainnya[2].</a:t>
            </a:r>
            <a:endParaRPr b="0" lang="en-US" sz="2800" spc="-1" strike="noStrike">
              <a:solidFill>
                <a:srgbClr val="000000"/>
              </a:solidFill>
              <a:latin typeface="Calibri"/>
            </a:endParaRPr>
          </a:p>
        </p:txBody>
      </p:sp>
    </p:spTree>
  </p:cSld>
  <p:timing>
    <p:tnLst>
      <p:par>
        <p:cTn id="169" dur="indefinite" restart="never" nodeType="tmRoot">
          <p:childTnLst>
            <p:seq>
              <p:cTn id="170" dur="indefinite" nodeType="mainSeq"/>
              <p:prevCondLst>
                <p:cond delay="0" evt="onPrev">
                  <p:tgtEl>
                    <p:sldTgt/>
                  </p:tgtEl>
                </p:cond>
              </p:prevCondLst>
              <p:nextCondLst>
                <p:cond delay="0" evt="onNext">
                  <p:tgtEl>
                    <p:sldTgt/>
                  </p:tgtEl>
                </p:cond>
              </p:nextCondLst>
            </p:seq>
          </p:childTnLst>
        </p:cTn>
      </p:par>
    </p:tnLst>
  </p:timing>
</p:sld>
</file>

<file path=ppt/slides/slide9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7" name="TextShape 1"/>
          <p:cNvSpPr txBox="1"/>
          <p:nvPr/>
        </p:nvSpPr>
        <p:spPr>
          <a:xfrm>
            <a:off x="838080" y="365040"/>
            <a:ext cx="10515240" cy="1325160"/>
          </a:xfrm>
          <a:prstGeom prst="rect">
            <a:avLst/>
          </a:prstGeom>
          <a:noFill/>
          <a:ln>
            <a:noFill/>
          </a:ln>
        </p:spPr>
        <p:txBody>
          <a:bodyPr anchor="ctr"/>
          <a:p>
            <a:pPr>
              <a:lnSpc>
                <a:spcPct val="90000"/>
              </a:lnSpc>
            </a:pPr>
            <a:r>
              <a:rPr b="1" lang="en-US" sz="4400" spc="-1" strike="noStrike">
                <a:solidFill>
                  <a:srgbClr val="000000"/>
                </a:solidFill>
                <a:latin typeface="Calibri Light"/>
              </a:rPr>
              <a:t>BAB III – </a:t>
            </a:r>
            <a:r>
              <a:rPr b="1" i="1" lang="en-US" sz="4400" spc="-1" strike="noStrike">
                <a:solidFill>
                  <a:srgbClr val="000000"/>
                </a:solidFill>
                <a:latin typeface="Calibri Light"/>
              </a:rPr>
              <a:t>Histogram of Oriented Gradients</a:t>
            </a:r>
            <a:endParaRPr b="0" lang="en-US" sz="4400" spc="-1" strike="noStrike">
              <a:solidFill>
                <a:srgbClr val="000000"/>
              </a:solidFill>
              <a:latin typeface="Calibri"/>
            </a:endParaRPr>
          </a:p>
        </p:txBody>
      </p:sp>
      <p:sp>
        <p:nvSpPr>
          <p:cNvPr id="418" name="TextShape 2"/>
          <p:cNvSpPr txBox="1"/>
          <p:nvPr/>
        </p:nvSpPr>
        <p:spPr>
          <a:xfrm>
            <a:off x="8610480" y="6356520"/>
            <a:ext cx="2742840" cy="364680"/>
          </a:xfrm>
          <a:prstGeom prst="rect">
            <a:avLst/>
          </a:prstGeom>
          <a:noFill/>
          <a:ln>
            <a:noFill/>
          </a:ln>
        </p:spPr>
        <p:txBody>
          <a:bodyPr anchor="ctr"/>
          <a:p>
            <a:pPr algn="r">
              <a:lnSpc>
                <a:spcPct val="100000"/>
              </a:lnSpc>
            </a:pPr>
            <a:fld id="{71491F4D-93BD-4AE3-AE6B-059EDE65CA26}" type="slidenum">
              <a:rPr b="0" lang="en-US" sz="1200" spc="-1" strike="noStrike">
                <a:solidFill>
                  <a:srgbClr val="8b8b8b"/>
                </a:solidFill>
                <a:latin typeface="Calibri"/>
              </a:rPr>
              <a:t>1</a:t>
            </a:fld>
            <a:endParaRPr b="0" lang="en-US" sz="1200" spc="-1" strike="noStrike">
              <a:latin typeface="Times New Roman"/>
            </a:endParaRPr>
          </a:p>
        </p:txBody>
      </p:sp>
      <p:sp>
        <p:nvSpPr>
          <p:cNvPr id="419" name="TextShape 3"/>
          <p:cNvSpPr txBox="1"/>
          <p:nvPr/>
        </p:nvSpPr>
        <p:spPr>
          <a:xfrm>
            <a:off x="838080" y="1825560"/>
            <a:ext cx="10515240" cy="4350960"/>
          </a:xfrm>
          <a:prstGeom prst="rect">
            <a:avLst/>
          </a:prstGeom>
          <a:noFill/>
          <a:ln>
            <a:noFill/>
          </a:ln>
        </p:spPr>
        <p:txBody>
          <a:bodyPr>
            <a:normAutofit/>
          </a:bodyPr>
          <a:p>
            <a:pPr algn="just">
              <a:lnSpc>
                <a:spcPct val="90000"/>
              </a:lnSpc>
              <a:spcBef>
                <a:spcPts val="1001"/>
              </a:spcBef>
            </a:pPr>
            <a:r>
              <a:rPr b="0" lang="en-US" sz="2800" spc="-1" strike="noStrike">
                <a:solidFill>
                  <a:srgbClr val="000000"/>
                </a:solidFill>
                <a:latin typeface="Calibri"/>
              </a:rPr>
              <a:t>Di bawah adalah contoh perhitungan normalisasi untuk blok pertama:</a:t>
            </a:r>
            <a:endParaRPr b="0" lang="en-US" sz="2800" spc="-1" strike="noStrike">
              <a:solidFill>
                <a:srgbClr val="000000"/>
              </a:solidFill>
              <a:latin typeface="Calibri"/>
            </a:endParaRPr>
          </a:p>
        </p:txBody>
      </p:sp>
      <p:pic>
        <p:nvPicPr>
          <p:cNvPr id="420" name="Picture 2" descr=""/>
          <p:cNvPicPr/>
          <p:nvPr/>
        </p:nvPicPr>
        <p:blipFill>
          <a:blip r:embed="rId1"/>
          <a:stretch/>
        </p:blipFill>
        <p:spPr>
          <a:xfrm>
            <a:off x="4229280" y="2604960"/>
            <a:ext cx="3733560" cy="1647360"/>
          </a:xfrm>
          <a:prstGeom prst="rect">
            <a:avLst/>
          </a:prstGeom>
          <a:ln>
            <a:noFill/>
          </a:ln>
        </p:spPr>
      </p:pic>
      <p:sp>
        <p:nvSpPr>
          <p:cNvPr id="421" name="CustomShape 4"/>
          <p:cNvSpPr/>
          <p:nvPr/>
        </p:nvSpPr>
        <p:spPr>
          <a:xfrm>
            <a:off x="2904120" y="4203360"/>
            <a:ext cx="6383880" cy="36468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800" spc="-1" strike="noStrike">
                <a:solidFill>
                  <a:srgbClr val="000000"/>
                </a:solidFill>
                <a:latin typeface="NimbusRomNo9L-Regu"/>
              </a:rPr>
              <a:t>Matriks hasil Perhitungan Histogram untuk seluruh sel</a:t>
            </a:r>
            <a:endParaRPr b="0" lang="en-US" sz="1800" spc="-1" strike="noStrike">
              <a:latin typeface="Arial"/>
            </a:endParaRPr>
          </a:p>
        </p:txBody>
      </p:sp>
    </p:spTree>
  </p:cSld>
  <p:timing>
    <p:tnLst>
      <p:par>
        <p:cTn id="171" dur="indefinite" restart="never" nodeType="tmRoot">
          <p:childTnLst>
            <p:seq>
              <p:cTn id="172" dur="indefinite" nodeType="mainSeq"/>
              <p:prevCondLst>
                <p:cond delay="0" evt="onPrev">
                  <p:tgtEl>
                    <p:sldTgt/>
                  </p:tgtEl>
                </p:cond>
              </p:prevCondLst>
              <p:nextCondLst>
                <p:cond delay="0" evt="onNext">
                  <p:tgtEl>
                    <p:sldTgt/>
                  </p:tgtEl>
                </p:cond>
              </p:nextCondLst>
            </p:seq>
          </p:childTnLst>
        </p:cTn>
      </p:par>
    </p:tnLst>
  </p:timing>
</p:sld>
</file>

<file path=ppt/slides/slide9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2" name="TextShape 1"/>
          <p:cNvSpPr txBox="1"/>
          <p:nvPr/>
        </p:nvSpPr>
        <p:spPr>
          <a:xfrm>
            <a:off x="838080" y="365040"/>
            <a:ext cx="10515240" cy="1325160"/>
          </a:xfrm>
          <a:prstGeom prst="rect">
            <a:avLst/>
          </a:prstGeom>
          <a:noFill/>
          <a:ln>
            <a:noFill/>
          </a:ln>
        </p:spPr>
        <p:txBody>
          <a:bodyPr anchor="ctr"/>
          <a:p>
            <a:pPr>
              <a:lnSpc>
                <a:spcPct val="90000"/>
              </a:lnSpc>
            </a:pPr>
            <a:r>
              <a:rPr b="1" lang="en-US" sz="4400" spc="-1" strike="noStrike">
                <a:solidFill>
                  <a:srgbClr val="000000"/>
                </a:solidFill>
                <a:latin typeface="Calibri Light"/>
              </a:rPr>
              <a:t>BAB III – </a:t>
            </a:r>
            <a:r>
              <a:rPr b="1" i="1" lang="en-US" sz="4400" spc="-1" strike="noStrike">
                <a:solidFill>
                  <a:srgbClr val="000000"/>
                </a:solidFill>
                <a:latin typeface="Calibri Light"/>
              </a:rPr>
              <a:t>Histogram of Oriented Gradients</a:t>
            </a:r>
            <a:endParaRPr b="0" lang="en-US" sz="4400" spc="-1" strike="noStrike">
              <a:solidFill>
                <a:srgbClr val="000000"/>
              </a:solidFill>
              <a:latin typeface="Calibri"/>
            </a:endParaRPr>
          </a:p>
        </p:txBody>
      </p:sp>
      <p:sp>
        <p:nvSpPr>
          <p:cNvPr id="423" name="TextShape 2"/>
          <p:cNvSpPr txBox="1"/>
          <p:nvPr/>
        </p:nvSpPr>
        <p:spPr>
          <a:xfrm>
            <a:off x="8610480" y="6356520"/>
            <a:ext cx="2742840" cy="364680"/>
          </a:xfrm>
          <a:prstGeom prst="rect">
            <a:avLst/>
          </a:prstGeom>
          <a:noFill/>
          <a:ln>
            <a:noFill/>
          </a:ln>
        </p:spPr>
        <p:txBody>
          <a:bodyPr anchor="ctr"/>
          <a:p>
            <a:pPr algn="r">
              <a:lnSpc>
                <a:spcPct val="100000"/>
              </a:lnSpc>
            </a:pPr>
            <a:fld id="{CB0FFA47-D329-4864-97C2-B9C7D37FEE87}" type="slidenum">
              <a:rPr b="0" lang="en-US" sz="1200" spc="-1" strike="noStrike">
                <a:solidFill>
                  <a:srgbClr val="8b8b8b"/>
                </a:solidFill>
                <a:latin typeface="Calibri"/>
              </a:rPr>
              <a:t>1</a:t>
            </a:fld>
            <a:endParaRPr b="0" lang="en-US" sz="1200" spc="-1" strike="noStrike">
              <a:latin typeface="Times New Roman"/>
            </a:endParaRPr>
          </a:p>
        </p:txBody>
      </p:sp>
      <p:sp>
        <p:nvSpPr>
          <p:cNvPr id="424" name="TextShape 3"/>
          <p:cNvSpPr txBox="1"/>
          <p:nvPr/>
        </p:nvSpPr>
        <p:spPr>
          <a:xfrm>
            <a:off x="838080" y="1825560"/>
            <a:ext cx="10515240" cy="4350960"/>
          </a:xfrm>
          <a:prstGeom prst="rect">
            <a:avLst/>
          </a:prstGeom>
          <a:noFill/>
          <a:ln>
            <a:noFill/>
          </a:ln>
        </p:spPr>
        <p:txBody>
          <a:bodyPr>
            <a:normAutofit/>
          </a:bodyPr>
          <a:p>
            <a:pPr algn="just">
              <a:lnSpc>
                <a:spcPct val="90000"/>
              </a:lnSpc>
              <a:spcBef>
                <a:spcPts val="1001"/>
              </a:spcBef>
            </a:pPr>
            <a:r>
              <a:rPr b="0" lang="en-US" sz="2800" spc="-1" strike="noStrike">
                <a:solidFill>
                  <a:srgbClr val="000000"/>
                </a:solidFill>
                <a:latin typeface="Calibri"/>
              </a:rPr>
              <a:t>Berdasarkan matriks pada gambar 3.13. Elemen matriks yang akan kita gunakan dalam perhitungan normalisasi ini adalah seluruh elemen baris pertama dan baris kedua.</a:t>
            </a:r>
            <a:endParaRPr b="0" lang="en-US" sz="2800" spc="-1" strike="noStrike">
              <a:solidFill>
                <a:srgbClr val="000000"/>
              </a:solidFill>
              <a:latin typeface="Calibri"/>
            </a:endParaRPr>
          </a:p>
        </p:txBody>
      </p:sp>
      <p:pic>
        <p:nvPicPr>
          <p:cNvPr id="425" name="Picture 5" descr=""/>
          <p:cNvPicPr/>
          <p:nvPr/>
        </p:nvPicPr>
        <p:blipFill>
          <a:blip r:embed="rId1"/>
          <a:stretch/>
        </p:blipFill>
        <p:spPr>
          <a:xfrm>
            <a:off x="2428920" y="3429000"/>
            <a:ext cx="7333920" cy="466200"/>
          </a:xfrm>
          <a:prstGeom prst="rect">
            <a:avLst/>
          </a:prstGeom>
          <a:ln>
            <a:noFill/>
          </a:ln>
        </p:spPr>
      </p:pic>
      <p:sp>
        <p:nvSpPr>
          <p:cNvPr id="426" name="CustomShape 4"/>
          <p:cNvSpPr/>
          <p:nvPr/>
        </p:nvSpPr>
        <p:spPr>
          <a:xfrm>
            <a:off x="838080" y="4575600"/>
            <a:ext cx="10515240" cy="943560"/>
          </a:xfrm>
          <a:prstGeom prst="rect">
            <a:avLst/>
          </a:prstGeom>
          <a:noFill/>
          <a:ln>
            <a:noFill/>
          </a:ln>
        </p:spPr>
        <p:style>
          <a:lnRef idx="0"/>
          <a:fillRef idx="0"/>
          <a:effectRef idx="0"/>
          <a:fontRef idx="minor"/>
        </p:style>
        <p:txBody>
          <a:bodyPr lIns="90000" rIns="90000" tIns="45000" bIns="45000"/>
          <a:p>
            <a:pPr algn="just">
              <a:lnSpc>
                <a:spcPct val="100000"/>
              </a:lnSpc>
            </a:pPr>
            <a:r>
              <a:rPr b="0" lang="en-US" sz="2800" spc="-1" strike="noStrike">
                <a:solidFill>
                  <a:srgbClr val="000000"/>
                </a:solidFill>
                <a:latin typeface="NimbusRomNo9L-Regu"/>
              </a:rPr>
              <a:t>Setiap nilai pada histogram dari sel dalam blok tersebut akan dibagi dengan nilai hasil normalisasinya.</a:t>
            </a:r>
            <a:endParaRPr b="0" lang="en-US" sz="2800" spc="-1" strike="noStrike">
              <a:latin typeface="Arial"/>
            </a:endParaRPr>
          </a:p>
        </p:txBody>
      </p:sp>
    </p:spTree>
  </p:cSld>
  <p:timing>
    <p:tnLst>
      <p:par>
        <p:cTn id="173" dur="indefinite" restart="never" nodeType="tmRoot">
          <p:childTnLst>
            <p:seq>
              <p:cTn id="174" dur="indefinite" nodeType="mainSeq"/>
              <p:prevCondLst>
                <p:cond delay="0" evt="onPrev">
                  <p:tgtEl>
                    <p:sldTgt/>
                  </p:tgtEl>
                </p:cond>
              </p:prevCondLst>
              <p:nextCondLst>
                <p:cond delay="0" evt="onNext">
                  <p:tgtEl>
                    <p:sldTgt/>
                  </p:tgtEl>
                </p:cond>
              </p:nextCondLst>
            </p:seq>
          </p:childTnLst>
        </p:cTn>
      </p:par>
    </p:tnLst>
  </p:timing>
</p:sld>
</file>

<file path=ppt/slides/slide9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7" name="TextShape 1"/>
          <p:cNvSpPr txBox="1"/>
          <p:nvPr/>
        </p:nvSpPr>
        <p:spPr>
          <a:xfrm>
            <a:off x="838080" y="365040"/>
            <a:ext cx="10515240" cy="1325160"/>
          </a:xfrm>
          <a:prstGeom prst="rect">
            <a:avLst/>
          </a:prstGeom>
          <a:noFill/>
          <a:ln>
            <a:noFill/>
          </a:ln>
        </p:spPr>
        <p:txBody>
          <a:bodyPr anchor="ctr"/>
          <a:p>
            <a:pPr>
              <a:lnSpc>
                <a:spcPct val="90000"/>
              </a:lnSpc>
            </a:pPr>
            <a:r>
              <a:rPr b="1" lang="en-US" sz="4400" spc="-1" strike="noStrike">
                <a:solidFill>
                  <a:srgbClr val="000000"/>
                </a:solidFill>
                <a:latin typeface="Calibri Light"/>
              </a:rPr>
              <a:t>BAB III – </a:t>
            </a:r>
            <a:r>
              <a:rPr b="1" i="1" lang="en-US" sz="4400" spc="-1" strike="noStrike">
                <a:solidFill>
                  <a:srgbClr val="000000"/>
                </a:solidFill>
                <a:latin typeface="Calibri Light"/>
              </a:rPr>
              <a:t>Histogram of Oriented Gradients</a:t>
            </a:r>
            <a:endParaRPr b="0" lang="en-US" sz="4400" spc="-1" strike="noStrike">
              <a:solidFill>
                <a:srgbClr val="000000"/>
              </a:solidFill>
              <a:latin typeface="Calibri"/>
            </a:endParaRPr>
          </a:p>
        </p:txBody>
      </p:sp>
      <p:sp>
        <p:nvSpPr>
          <p:cNvPr id="428" name="TextShape 2"/>
          <p:cNvSpPr txBox="1"/>
          <p:nvPr/>
        </p:nvSpPr>
        <p:spPr>
          <a:xfrm>
            <a:off x="8610480" y="6356520"/>
            <a:ext cx="2742840" cy="364680"/>
          </a:xfrm>
          <a:prstGeom prst="rect">
            <a:avLst/>
          </a:prstGeom>
          <a:noFill/>
          <a:ln>
            <a:noFill/>
          </a:ln>
        </p:spPr>
        <p:txBody>
          <a:bodyPr anchor="ctr"/>
          <a:p>
            <a:pPr algn="r">
              <a:lnSpc>
                <a:spcPct val="100000"/>
              </a:lnSpc>
            </a:pPr>
            <a:fld id="{FA888A98-3362-4DEA-866F-0FC854FF44B3}" type="slidenum">
              <a:rPr b="0" lang="en-US" sz="1200" spc="-1" strike="noStrike">
                <a:solidFill>
                  <a:srgbClr val="8b8b8b"/>
                </a:solidFill>
                <a:latin typeface="Calibri"/>
              </a:rPr>
              <a:t>1</a:t>
            </a:fld>
            <a:endParaRPr b="0" lang="en-US" sz="1200" spc="-1" strike="noStrike">
              <a:latin typeface="Times New Roman"/>
            </a:endParaRPr>
          </a:p>
        </p:txBody>
      </p:sp>
      <p:sp>
        <p:nvSpPr>
          <p:cNvPr id="429" name="TextShape 3"/>
          <p:cNvSpPr txBox="1"/>
          <p:nvPr/>
        </p:nvSpPr>
        <p:spPr>
          <a:xfrm>
            <a:off x="838080" y="1825560"/>
            <a:ext cx="10515240" cy="4350960"/>
          </a:xfrm>
          <a:prstGeom prst="rect">
            <a:avLst/>
          </a:prstGeom>
          <a:noFill/>
          <a:ln>
            <a:noFill/>
          </a:ln>
        </p:spPr>
        <p:txBody>
          <a:bodyPr>
            <a:normAutofit/>
          </a:bodyPr>
          <a:p>
            <a:pPr>
              <a:lnSpc>
                <a:spcPct val="90000"/>
              </a:lnSpc>
              <a:spcBef>
                <a:spcPts val="1001"/>
              </a:spcBef>
            </a:pPr>
            <a:r>
              <a:rPr b="0" lang="en-US" sz="2800" spc="-1" strike="noStrike">
                <a:solidFill>
                  <a:srgbClr val="000000"/>
                </a:solidFill>
                <a:latin typeface="Calibri"/>
              </a:rPr>
              <a:t>Berikut merupakan contoh matriks hasil perhitungan histogram baris pertama kolom 1-4.</a:t>
            </a:r>
            <a:endParaRPr b="0" lang="en-US" sz="2800" spc="-1" strike="noStrike">
              <a:solidFill>
                <a:srgbClr val="000000"/>
              </a:solidFill>
              <a:latin typeface="Calibri"/>
            </a:endParaRPr>
          </a:p>
        </p:txBody>
      </p:sp>
      <p:pic>
        <p:nvPicPr>
          <p:cNvPr id="430" name="Picture 2" descr=""/>
          <p:cNvPicPr/>
          <p:nvPr/>
        </p:nvPicPr>
        <p:blipFill>
          <a:blip r:embed="rId1"/>
          <a:stretch/>
        </p:blipFill>
        <p:spPr>
          <a:xfrm>
            <a:off x="4062240" y="3114720"/>
            <a:ext cx="4066920" cy="628200"/>
          </a:xfrm>
          <a:prstGeom prst="rect">
            <a:avLst/>
          </a:prstGeom>
          <a:ln>
            <a:noFill/>
          </a:ln>
        </p:spPr>
      </p:pic>
    </p:spTree>
  </p:cSld>
  <p:timing>
    <p:tnLst>
      <p:par>
        <p:cTn id="175" dur="indefinite" restart="never" nodeType="tmRoot">
          <p:childTnLst>
            <p:seq>
              <p:cTn id="176" dur="indefinite" nodeType="mainSeq"/>
              <p:prevCondLst>
                <p:cond delay="0" evt="onPrev">
                  <p:tgtEl>
                    <p:sldTgt/>
                  </p:tgtEl>
                </p:cond>
              </p:prevCondLst>
              <p:nextCondLst>
                <p:cond delay="0" evt="onNext">
                  <p:tgtEl>
                    <p:sldTgt/>
                  </p:tgtEl>
                </p:cond>
              </p:nextCondLst>
            </p:seq>
          </p:childTnLst>
        </p:cTn>
      </p:par>
    </p:tnLst>
  </p:timing>
</p:sld>
</file>

<file path=ppt/slides/slide9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1" name="TextShape 1"/>
          <p:cNvSpPr txBox="1"/>
          <p:nvPr/>
        </p:nvSpPr>
        <p:spPr>
          <a:xfrm>
            <a:off x="838080" y="365040"/>
            <a:ext cx="10515240" cy="1325160"/>
          </a:xfrm>
          <a:prstGeom prst="rect">
            <a:avLst/>
          </a:prstGeom>
          <a:noFill/>
          <a:ln>
            <a:noFill/>
          </a:ln>
        </p:spPr>
        <p:txBody>
          <a:bodyPr anchor="ctr"/>
          <a:p>
            <a:pPr>
              <a:lnSpc>
                <a:spcPct val="90000"/>
              </a:lnSpc>
            </a:pPr>
            <a:r>
              <a:rPr b="1" lang="en-US" sz="4400" spc="-1" strike="noStrike">
                <a:solidFill>
                  <a:srgbClr val="000000"/>
                </a:solidFill>
                <a:latin typeface="Calibri Light"/>
              </a:rPr>
              <a:t>BAB III – </a:t>
            </a:r>
            <a:r>
              <a:rPr b="1" i="1" lang="en-US" sz="4400" spc="-1" strike="noStrike">
                <a:solidFill>
                  <a:srgbClr val="000000"/>
                </a:solidFill>
                <a:latin typeface="Calibri Light"/>
              </a:rPr>
              <a:t>Histogram of Oriented Gradients</a:t>
            </a:r>
            <a:endParaRPr b="0" lang="en-US" sz="4400" spc="-1" strike="noStrike">
              <a:solidFill>
                <a:srgbClr val="000000"/>
              </a:solidFill>
              <a:latin typeface="Calibri"/>
            </a:endParaRPr>
          </a:p>
        </p:txBody>
      </p:sp>
      <p:sp>
        <p:nvSpPr>
          <p:cNvPr id="432" name="TextShape 2"/>
          <p:cNvSpPr txBox="1"/>
          <p:nvPr/>
        </p:nvSpPr>
        <p:spPr>
          <a:xfrm>
            <a:off x="8610480" y="6356520"/>
            <a:ext cx="2742840" cy="364680"/>
          </a:xfrm>
          <a:prstGeom prst="rect">
            <a:avLst/>
          </a:prstGeom>
          <a:noFill/>
          <a:ln>
            <a:noFill/>
          </a:ln>
        </p:spPr>
        <p:txBody>
          <a:bodyPr anchor="ctr"/>
          <a:p>
            <a:pPr algn="r">
              <a:lnSpc>
                <a:spcPct val="100000"/>
              </a:lnSpc>
            </a:pPr>
            <a:fld id="{BD51AE38-FC60-4AB3-A0CD-06B83AF70207}" type="slidenum">
              <a:rPr b="0" lang="en-US" sz="1200" spc="-1" strike="noStrike">
                <a:solidFill>
                  <a:srgbClr val="8b8b8b"/>
                </a:solidFill>
                <a:latin typeface="Calibri"/>
              </a:rPr>
              <a:t>1</a:t>
            </a:fld>
            <a:endParaRPr b="0" lang="en-US" sz="1200" spc="-1" strike="noStrike">
              <a:latin typeface="Times New Roman"/>
            </a:endParaRPr>
          </a:p>
        </p:txBody>
      </p:sp>
      <p:sp>
        <p:nvSpPr>
          <p:cNvPr id="433" name="TextShape 3"/>
          <p:cNvSpPr txBox="1"/>
          <p:nvPr/>
        </p:nvSpPr>
        <p:spPr>
          <a:xfrm>
            <a:off x="838080" y="1825560"/>
            <a:ext cx="10515240" cy="4350960"/>
          </a:xfrm>
          <a:prstGeom prst="rect">
            <a:avLst/>
          </a:prstGeom>
          <a:noFill/>
          <a:ln>
            <a:noFill/>
          </a:ln>
        </p:spPr>
        <p:txBody>
          <a:bodyPr>
            <a:normAutofit/>
          </a:bodyPr>
          <a:p>
            <a:pPr algn="just">
              <a:lnSpc>
                <a:spcPct val="110000"/>
              </a:lnSpc>
              <a:spcBef>
                <a:spcPts val="1001"/>
              </a:spcBef>
            </a:pPr>
            <a:r>
              <a:rPr b="0" lang="en-US" sz="2800" spc="-1" strike="noStrike">
                <a:solidFill>
                  <a:srgbClr val="000000"/>
                </a:solidFill>
                <a:latin typeface="Calibri"/>
              </a:rPr>
              <a:t>Lakukan proses normalisasi untuk setiap blok dengan menggeser secara horizontal sejauh 1 kali ukuran sel (setengah ukuran blok) dan kemudian secara vertikal sejauh 1 kali ukuran sel sa mpai blok tersebut sudah berada pada akhir dari bagian citra. Kemudian hasil dari proses normalisasi akan disusun menjadi matriks dengan kolom sebesar jumlah bin  lebar blok dalam satuan sel  jumlah pergeseran horizontal dan jumlah baris sebesar jumlah pergeseran vertikal  tinggi blok dalam satuan sel , dengan perhitungan tersebut, dalam analisa saat ini didapatkan ukuran matriks sebesar 6 x 8. Dalam analisa ini, hasil keluaran dari metode Histogram of Oriented Gradient ada sebanyak 48 fitur. Matriks inilah yang akan dijadikan sebagai masukan bagi metode Machine Learning yang akan digunakan dalam penelitian ini.</a:t>
            </a:r>
            <a:endParaRPr b="0" lang="en-US" sz="2800" spc="-1" strike="noStrike">
              <a:solidFill>
                <a:srgbClr val="000000"/>
              </a:solidFill>
              <a:latin typeface="Calibri"/>
            </a:endParaRPr>
          </a:p>
        </p:txBody>
      </p:sp>
    </p:spTree>
  </p:cSld>
  <p:timing>
    <p:tnLst>
      <p:par>
        <p:cTn id="177" dur="indefinite" restart="never" nodeType="tmRoot">
          <p:childTnLst>
            <p:seq>
              <p:cTn id="178" dur="indefinite" nodeType="mainSeq"/>
              <p:prevCondLst>
                <p:cond delay="0" evt="onPrev">
                  <p:tgtEl>
                    <p:sldTgt/>
                  </p:tgtEl>
                </p:cond>
              </p:prevCondLst>
              <p:nextCondLst>
                <p:cond delay="0" evt="onNext">
                  <p:tgtEl>
                    <p:sldTgt/>
                  </p:tgtEl>
                </p:cond>
              </p:nextCondLst>
            </p:seq>
          </p:childTnLst>
        </p:cTn>
      </p:par>
    </p:tnLst>
  </p:timing>
</p:sld>
</file>

<file path=ppt/slides/slide9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4" name="TextShape 1"/>
          <p:cNvSpPr txBox="1"/>
          <p:nvPr/>
        </p:nvSpPr>
        <p:spPr>
          <a:xfrm>
            <a:off x="838080" y="365040"/>
            <a:ext cx="10515240" cy="1325160"/>
          </a:xfrm>
          <a:prstGeom prst="rect">
            <a:avLst/>
          </a:prstGeom>
          <a:noFill/>
          <a:ln>
            <a:noFill/>
          </a:ln>
        </p:spPr>
        <p:txBody>
          <a:bodyPr anchor="ctr"/>
          <a:p>
            <a:pPr>
              <a:lnSpc>
                <a:spcPct val="90000"/>
              </a:lnSpc>
            </a:pPr>
            <a:r>
              <a:rPr b="1" lang="en-US" sz="4400" spc="-1" strike="noStrike">
                <a:solidFill>
                  <a:srgbClr val="000000"/>
                </a:solidFill>
                <a:latin typeface="Calibri Light"/>
              </a:rPr>
              <a:t>BAB III – </a:t>
            </a:r>
            <a:r>
              <a:rPr b="1" i="1" lang="en-US" sz="4400" spc="-1" strike="noStrike">
                <a:solidFill>
                  <a:srgbClr val="000000"/>
                </a:solidFill>
                <a:latin typeface="Calibri Light"/>
              </a:rPr>
              <a:t>Support Vector Machine</a:t>
            </a:r>
            <a:endParaRPr b="0" lang="en-US" sz="4400" spc="-1" strike="noStrike">
              <a:solidFill>
                <a:srgbClr val="000000"/>
              </a:solidFill>
              <a:latin typeface="Calibri"/>
            </a:endParaRPr>
          </a:p>
        </p:txBody>
      </p:sp>
      <p:sp>
        <p:nvSpPr>
          <p:cNvPr id="435" name="TextShape 2"/>
          <p:cNvSpPr txBox="1"/>
          <p:nvPr/>
        </p:nvSpPr>
        <p:spPr>
          <a:xfrm>
            <a:off x="8610480" y="6356520"/>
            <a:ext cx="2742840" cy="364680"/>
          </a:xfrm>
          <a:prstGeom prst="rect">
            <a:avLst/>
          </a:prstGeom>
          <a:noFill/>
          <a:ln>
            <a:noFill/>
          </a:ln>
        </p:spPr>
        <p:txBody>
          <a:bodyPr anchor="ctr"/>
          <a:p>
            <a:pPr algn="r">
              <a:lnSpc>
                <a:spcPct val="100000"/>
              </a:lnSpc>
            </a:pPr>
            <a:fld id="{8B07AD37-EE20-4606-ADC2-1AE583EB34E3}" type="slidenum">
              <a:rPr b="0" lang="en-US" sz="1200" spc="-1" strike="noStrike">
                <a:solidFill>
                  <a:srgbClr val="8b8b8b"/>
                </a:solidFill>
                <a:latin typeface="Calibri"/>
              </a:rPr>
              <a:t>1</a:t>
            </a:fld>
            <a:endParaRPr b="0" lang="en-US" sz="1200" spc="-1" strike="noStrike">
              <a:latin typeface="Times New Roman"/>
            </a:endParaRPr>
          </a:p>
        </p:txBody>
      </p:sp>
      <p:pic>
        <p:nvPicPr>
          <p:cNvPr id="436" name="Content Placeholder 2" descr=""/>
          <p:cNvPicPr/>
          <p:nvPr/>
        </p:nvPicPr>
        <p:blipFill>
          <a:blip r:embed="rId1"/>
          <a:stretch/>
        </p:blipFill>
        <p:spPr>
          <a:xfrm>
            <a:off x="3881520" y="1505880"/>
            <a:ext cx="4428720" cy="2047680"/>
          </a:xfrm>
          <a:prstGeom prst="rect">
            <a:avLst/>
          </a:prstGeom>
          <a:ln>
            <a:noFill/>
          </a:ln>
        </p:spPr>
      </p:pic>
      <p:sp>
        <p:nvSpPr>
          <p:cNvPr id="437" name="CustomShape 3"/>
          <p:cNvSpPr/>
          <p:nvPr/>
        </p:nvSpPr>
        <p:spPr>
          <a:xfrm>
            <a:off x="3881520" y="3553920"/>
            <a:ext cx="4428720" cy="364680"/>
          </a:xfrm>
          <a:prstGeom prst="rect">
            <a:avLst/>
          </a:prstGeom>
          <a:noFill/>
          <a:ln>
            <a:noFill/>
          </a:ln>
        </p:spPr>
        <p:style>
          <a:lnRef idx="0"/>
          <a:fillRef idx="0"/>
          <a:effectRef idx="0"/>
          <a:fontRef idx="minor"/>
        </p:style>
        <p:txBody>
          <a:bodyPr lIns="90000" rIns="90000" tIns="45000" bIns="45000"/>
          <a:p>
            <a:pPr algn="ctr">
              <a:lnSpc>
                <a:spcPct val="100000"/>
              </a:lnSpc>
            </a:pPr>
            <a:r>
              <a:rPr b="0" lang="en-US" sz="1800" spc="-1" strike="noStrike">
                <a:solidFill>
                  <a:srgbClr val="000000"/>
                </a:solidFill>
                <a:latin typeface="NimbusRomNo9L-Regu"/>
              </a:rPr>
              <a:t>Tabel Contoh Data Latih</a:t>
            </a:r>
            <a:endParaRPr b="0" lang="en-US" sz="1800" spc="-1" strike="noStrike">
              <a:latin typeface="Arial"/>
            </a:endParaRPr>
          </a:p>
        </p:txBody>
      </p:sp>
      <p:sp>
        <p:nvSpPr>
          <p:cNvPr id="438" name="CustomShape 4"/>
          <p:cNvSpPr/>
          <p:nvPr/>
        </p:nvSpPr>
        <p:spPr>
          <a:xfrm>
            <a:off x="838080" y="4107960"/>
            <a:ext cx="10515240" cy="2223360"/>
          </a:xfrm>
          <a:prstGeom prst="rect">
            <a:avLst/>
          </a:prstGeom>
          <a:noFill/>
          <a:ln>
            <a:noFill/>
          </a:ln>
        </p:spPr>
        <p:style>
          <a:lnRef idx="0"/>
          <a:fillRef idx="0"/>
          <a:effectRef idx="0"/>
          <a:fontRef idx="minor"/>
        </p:style>
        <p:txBody>
          <a:bodyPr lIns="90000" rIns="90000" tIns="45000" bIns="45000"/>
          <a:p>
            <a:pPr algn="just">
              <a:lnSpc>
                <a:spcPct val="100000"/>
              </a:lnSpc>
            </a:pPr>
            <a:r>
              <a:rPr b="0" lang="en-US" sz="2800" spc="-1" strike="noStrike">
                <a:solidFill>
                  <a:srgbClr val="000000"/>
                </a:solidFill>
                <a:latin typeface="Calibri"/>
              </a:rPr>
              <a:t>Pada matriks fitur di atas, 1 menandakan kelas mobil dan -1 menandakan kelas bukan mobil. Berdasarkan matriks fitur tersebut, akan dibuat matriks RBF dengan ukuran </a:t>
            </a:r>
            <a:r>
              <a:rPr b="1" lang="en-US" sz="2800" spc="-1" strike="noStrike">
                <a:solidFill>
                  <a:srgbClr val="000000"/>
                </a:solidFill>
                <a:latin typeface="Calibri"/>
              </a:rPr>
              <a:t>sebanyak data</a:t>
            </a:r>
            <a:r>
              <a:rPr b="0" lang="en-US" sz="2800" spc="-1" strike="noStrike">
                <a:solidFill>
                  <a:srgbClr val="000000"/>
                </a:solidFill>
                <a:latin typeface="Calibri"/>
              </a:rPr>
              <a:t>. Misal terdapat 4 data yang digunakan maka ukuran matriks RBF adalah 4 x 4. Matriks RBF digunakan untuk menghitung dot product dari masing-masing data.</a:t>
            </a:r>
            <a:endParaRPr b="0" lang="en-US" sz="2800" spc="-1" strike="noStrike">
              <a:latin typeface="Arial"/>
            </a:endParaRPr>
          </a:p>
        </p:txBody>
      </p:sp>
    </p:spTree>
  </p:cSld>
  <p:timing>
    <p:tnLst>
      <p:par>
        <p:cTn id="179" dur="indefinite" restart="never" nodeType="tmRoot">
          <p:childTnLst>
            <p:seq>
              <p:cTn id="180" dur="indefinite" nodeType="mainSeq"/>
              <p:prevCondLst>
                <p:cond delay="0" evt="onPrev">
                  <p:tgtEl>
                    <p:sldTgt/>
                  </p:tgtEl>
                </p:cond>
              </p:prevCondLst>
              <p:nextCondLst>
                <p:cond delay="0" evt="onNext">
                  <p:tgtEl>
                    <p:sldTgt/>
                  </p:tgtEl>
                </p:cond>
              </p:nextCondLst>
            </p:seq>
          </p:childTnLst>
        </p:cTn>
      </p:par>
    </p:tnLst>
  </p:timing>
</p:sld>
</file>

<file path=ppt/slides/slide9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9" name="TextShape 1"/>
          <p:cNvSpPr txBox="1"/>
          <p:nvPr/>
        </p:nvSpPr>
        <p:spPr>
          <a:xfrm>
            <a:off x="838080" y="365040"/>
            <a:ext cx="10515240" cy="1325160"/>
          </a:xfrm>
          <a:prstGeom prst="rect">
            <a:avLst/>
          </a:prstGeom>
          <a:noFill/>
          <a:ln>
            <a:noFill/>
          </a:ln>
        </p:spPr>
        <p:txBody>
          <a:bodyPr anchor="ctr"/>
          <a:p>
            <a:pPr>
              <a:lnSpc>
                <a:spcPct val="90000"/>
              </a:lnSpc>
            </a:pPr>
            <a:r>
              <a:rPr b="1" lang="en-US" sz="4400" spc="-1" strike="noStrike">
                <a:solidFill>
                  <a:srgbClr val="000000"/>
                </a:solidFill>
                <a:latin typeface="Calibri Light"/>
              </a:rPr>
              <a:t>BAB III – </a:t>
            </a:r>
            <a:r>
              <a:rPr b="1" i="1" lang="en-US" sz="4400" spc="-1" strike="noStrike">
                <a:solidFill>
                  <a:srgbClr val="000000"/>
                </a:solidFill>
                <a:latin typeface="Calibri Light"/>
              </a:rPr>
              <a:t>Support Vector Machine</a:t>
            </a:r>
            <a:endParaRPr b="0" lang="en-US" sz="4400" spc="-1" strike="noStrike">
              <a:solidFill>
                <a:srgbClr val="000000"/>
              </a:solidFill>
              <a:latin typeface="Calibri"/>
            </a:endParaRPr>
          </a:p>
        </p:txBody>
      </p:sp>
      <p:sp>
        <p:nvSpPr>
          <p:cNvPr id="440" name="TextShape 2"/>
          <p:cNvSpPr txBox="1"/>
          <p:nvPr/>
        </p:nvSpPr>
        <p:spPr>
          <a:xfrm>
            <a:off x="8610480" y="6356520"/>
            <a:ext cx="2742840" cy="364680"/>
          </a:xfrm>
          <a:prstGeom prst="rect">
            <a:avLst/>
          </a:prstGeom>
          <a:noFill/>
          <a:ln>
            <a:noFill/>
          </a:ln>
        </p:spPr>
        <p:txBody>
          <a:bodyPr anchor="ctr"/>
          <a:p>
            <a:pPr algn="r">
              <a:lnSpc>
                <a:spcPct val="100000"/>
              </a:lnSpc>
            </a:pPr>
            <a:fld id="{63A2FBDC-3B12-4142-9BE0-71CB1A2184BA}" type="slidenum">
              <a:rPr b="0" lang="en-US" sz="1200" spc="-1" strike="noStrike">
                <a:solidFill>
                  <a:srgbClr val="8b8b8b"/>
                </a:solidFill>
                <a:latin typeface="Calibri"/>
              </a:rPr>
              <a:t>1</a:t>
            </a:fld>
            <a:endParaRPr b="0" lang="en-US" sz="1200" spc="-1" strike="noStrike">
              <a:latin typeface="Times New Roman"/>
            </a:endParaRPr>
          </a:p>
        </p:txBody>
      </p:sp>
      <p:sp>
        <p:nvSpPr>
          <p:cNvPr id="441" name="TextShape 3"/>
          <p:cNvSpPr txBox="1"/>
          <p:nvPr/>
        </p:nvSpPr>
        <p:spPr>
          <a:xfrm>
            <a:off x="838080" y="1825560"/>
            <a:ext cx="10515240" cy="4350960"/>
          </a:xfrm>
          <a:prstGeom prst="rect">
            <a:avLst/>
          </a:prstGeom>
          <a:noFill/>
          <a:ln>
            <a:noFill/>
          </a:ln>
        </p:spPr>
        <p:txBody>
          <a:bodyPr>
            <a:normAutofit/>
          </a:bodyPr>
          <a:p>
            <a:pPr>
              <a:lnSpc>
                <a:spcPct val="90000"/>
              </a:lnSpc>
              <a:spcBef>
                <a:spcPts val="1001"/>
              </a:spcBef>
            </a:pPr>
            <a:r>
              <a:rPr b="0" lang="en-US" sz="2800" spc="-1" strike="noStrike">
                <a:solidFill>
                  <a:srgbClr val="000000"/>
                </a:solidFill>
                <a:latin typeface="Calibri"/>
              </a:rPr>
              <a:t>Pada perhitungan ini nilai s yang digunakan adalah 1.</a:t>
            </a:r>
            <a:endParaRPr b="0" lang="en-US" sz="2800" spc="-1" strike="noStrike">
              <a:solidFill>
                <a:srgbClr val="000000"/>
              </a:solidFill>
              <a:latin typeface="Calibri"/>
            </a:endParaRPr>
          </a:p>
        </p:txBody>
      </p:sp>
      <p:pic>
        <p:nvPicPr>
          <p:cNvPr id="442" name="Picture 2" descr=""/>
          <p:cNvPicPr/>
          <p:nvPr/>
        </p:nvPicPr>
        <p:blipFill>
          <a:blip r:embed="rId1"/>
          <a:stretch/>
        </p:blipFill>
        <p:spPr>
          <a:xfrm>
            <a:off x="838080" y="2281320"/>
            <a:ext cx="8267400" cy="4257360"/>
          </a:xfrm>
          <a:prstGeom prst="rect">
            <a:avLst/>
          </a:prstGeom>
          <a:ln>
            <a:noFill/>
          </a:ln>
        </p:spPr>
      </p:pic>
    </p:spTree>
  </p:cSld>
  <p:timing>
    <p:tnLst>
      <p:par>
        <p:cTn id="181" dur="indefinite" restart="never" nodeType="tmRoot">
          <p:childTnLst>
            <p:seq>
              <p:cTn id="182" dur="indefinite" nodeType="mainSeq"/>
              <p:prevCondLst>
                <p:cond delay="0" evt="onPrev">
                  <p:tgtEl>
                    <p:sldTgt/>
                  </p:tgtEl>
                </p:cond>
              </p:prevCondLst>
              <p:nextCondLst>
                <p:cond delay="0" evt="onNext">
                  <p:tgtEl>
                    <p:sldTgt/>
                  </p:tgtEl>
                </p:cond>
              </p:nextCondLst>
            </p:seq>
          </p:childTnLst>
        </p:cTn>
      </p:par>
    </p:tnLst>
  </p:timing>
</p:sld>
</file>

<file path=ppt/slides/slide9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3" name="TextShape 1"/>
          <p:cNvSpPr txBox="1"/>
          <p:nvPr/>
        </p:nvSpPr>
        <p:spPr>
          <a:xfrm>
            <a:off x="838080" y="365040"/>
            <a:ext cx="10515240" cy="1325160"/>
          </a:xfrm>
          <a:prstGeom prst="rect">
            <a:avLst/>
          </a:prstGeom>
          <a:noFill/>
          <a:ln>
            <a:noFill/>
          </a:ln>
        </p:spPr>
        <p:txBody>
          <a:bodyPr anchor="ctr"/>
          <a:p>
            <a:pPr>
              <a:lnSpc>
                <a:spcPct val="90000"/>
              </a:lnSpc>
            </a:pPr>
            <a:r>
              <a:rPr b="1" lang="en-US" sz="4400" spc="-1" strike="noStrike">
                <a:solidFill>
                  <a:srgbClr val="000000"/>
                </a:solidFill>
                <a:latin typeface="Calibri Light"/>
              </a:rPr>
              <a:t>BAB III – </a:t>
            </a:r>
            <a:r>
              <a:rPr b="1" i="1" lang="en-US" sz="4400" spc="-1" strike="noStrike">
                <a:solidFill>
                  <a:srgbClr val="000000"/>
                </a:solidFill>
                <a:latin typeface="Calibri Light"/>
              </a:rPr>
              <a:t>Support Vector Machine</a:t>
            </a:r>
            <a:endParaRPr b="0" lang="en-US" sz="4400" spc="-1" strike="noStrike">
              <a:solidFill>
                <a:srgbClr val="000000"/>
              </a:solidFill>
              <a:latin typeface="Calibri"/>
            </a:endParaRPr>
          </a:p>
        </p:txBody>
      </p:sp>
      <p:sp>
        <p:nvSpPr>
          <p:cNvPr id="444" name="TextShape 2"/>
          <p:cNvSpPr txBox="1"/>
          <p:nvPr/>
        </p:nvSpPr>
        <p:spPr>
          <a:xfrm>
            <a:off x="8610480" y="6356520"/>
            <a:ext cx="2742840" cy="364680"/>
          </a:xfrm>
          <a:prstGeom prst="rect">
            <a:avLst/>
          </a:prstGeom>
          <a:noFill/>
          <a:ln>
            <a:noFill/>
          </a:ln>
        </p:spPr>
        <p:txBody>
          <a:bodyPr anchor="ctr"/>
          <a:p>
            <a:pPr algn="r">
              <a:lnSpc>
                <a:spcPct val="100000"/>
              </a:lnSpc>
            </a:pPr>
            <a:fld id="{E8EFF7AE-DC03-4256-9FF0-CBE8D5DEB703}" type="slidenum">
              <a:rPr b="0" lang="en-US" sz="1200" spc="-1" strike="noStrike">
                <a:solidFill>
                  <a:srgbClr val="8b8b8b"/>
                </a:solidFill>
                <a:latin typeface="Calibri"/>
              </a:rPr>
              <a:t>1</a:t>
            </a:fld>
            <a:endParaRPr b="0" lang="en-US" sz="1200" spc="-1" strike="noStrike">
              <a:latin typeface="Times New Roman"/>
            </a:endParaRPr>
          </a:p>
        </p:txBody>
      </p:sp>
      <p:sp>
        <p:nvSpPr>
          <p:cNvPr id="445" name="TextShape 3"/>
          <p:cNvSpPr txBox="1"/>
          <p:nvPr/>
        </p:nvSpPr>
        <p:spPr>
          <a:xfrm>
            <a:off x="838080" y="1825560"/>
            <a:ext cx="10515240" cy="4350960"/>
          </a:xfrm>
          <a:prstGeom prst="rect">
            <a:avLst/>
          </a:prstGeom>
          <a:noFill/>
          <a:ln>
            <a:noFill/>
          </a:ln>
        </p:spPr>
        <p:txBody>
          <a:bodyPr>
            <a:normAutofit/>
          </a:bodyPr>
          <a:p>
            <a:pPr>
              <a:lnSpc>
                <a:spcPct val="90000"/>
              </a:lnSpc>
              <a:spcBef>
                <a:spcPts val="1001"/>
              </a:spcBef>
            </a:pPr>
            <a:r>
              <a:rPr b="0" lang="en-US" sz="2800" spc="-1" strike="noStrike">
                <a:solidFill>
                  <a:srgbClr val="000000"/>
                </a:solidFill>
                <a:latin typeface="Calibri"/>
              </a:rPr>
              <a:t>Dari perhitungan dot product di atas maka akan terbentuk matriks RBF seperti pada tabel berikut.</a:t>
            </a:r>
            <a:endParaRPr b="0" lang="en-US" sz="2800" spc="-1" strike="noStrike">
              <a:solidFill>
                <a:srgbClr val="000000"/>
              </a:solidFill>
              <a:latin typeface="Calibri"/>
            </a:endParaRPr>
          </a:p>
        </p:txBody>
      </p:sp>
      <p:pic>
        <p:nvPicPr>
          <p:cNvPr id="446" name="Picture 4" descr=""/>
          <p:cNvPicPr/>
          <p:nvPr/>
        </p:nvPicPr>
        <p:blipFill>
          <a:blip r:embed="rId1"/>
          <a:stretch/>
        </p:blipFill>
        <p:spPr>
          <a:xfrm>
            <a:off x="2200320" y="2972520"/>
            <a:ext cx="7791120" cy="2057040"/>
          </a:xfrm>
          <a:prstGeom prst="rect">
            <a:avLst/>
          </a:prstGeom>
          <a:ln>
            <a:noFill/>
          </a:ln>
        </p:spPr>
      </p:pic>
    </p:spTree>
  </p:cSld>
  <p:timing>
    <p:tnLst>
      <p:par>
        <p:cTn id="183" dur="indefinite" restart="never" nodeType="tmRoot">
          <p:childTnLst>
            <p:seq>
              <p:cTn id="184" dur="indefinite" nodeType="mainSeq"/>
              <p:prevCondLst>
                <p:cond delay="0" evt="onPrev">
                  <p:tgtEl>
                    <p:sldTgt/>
                  </p:tgtEl>
                </p:cond>
              </p:prevCondLst>
              <p:nextCondLst>
                <p:cond delay="0"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1109</TotalTime>
  <Application>LibreOffice/6.0.7.3$Linux_X86_64 LibreOffice_project/00m0$Build-3</Application>
  <Words>8662</Words>
  <Paragraphs>513</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2019-06-09T11:04:33Z</dcterms:created>
  <dc:creator>User</dc:creator>
  <dc:description/>
  <dc:language>en-US</dc:language>
  <cp:lastModifiedBy/>
  <dcterms:modified xsi:type="dcterms:W3CDTF">2019-06-13T10:16:32Z</dcterms:modified>
  <cp:revision>41</cp:revision>
  <dc:subject/>
  <dc:title>PENERAPAN METODE HISTOGRAM OF ORIENTED GRADIENTS UNTUK DETEKSI MOBIL</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0</vt:i4>
  </property>
  <property fmtid="{D5CDD505-2E9C-101B-9397-08002B2CF9AE}" pid="4" name="HyperlinksChanged">
    <vt:bool>0</vt:bool>
  </property>
  <property fmtid="{D5CDD505-2E9C-101B-9397-08002B2CF9AE}" pid="5" name="LinksUpToDate">
    <vt:bool>0</vt:bool>
  </property>
  <property fmtid="{D5CDD505-2E9C-101B-9397-08002B2CF9AE}" pid="6" name="MMClips">
    <vt:i4>0</vt:i4>
  </property>
  <property fmtid="{D5CDD505-2E9C-101B-9397-08002B2CF9AE}" pid="7" name="Notes">
    <vt:i4>0</vt:i4>
  </property>
  <property fmtid="{D5CDD505-2E9C-101B-9397-08002B2CF9AE}" pid="8" name="PresentationFormat">
    <vt:lpwstr>Widescreen</vt:lpwstr>
  </property>
  <property fmtid="{D5CDD505-2E9C-101B-9397-08002B2CF9AE}" pid="9" name="ScaleCrop">
    <vt:bool>0</vt:bool>
  </property>
  <property fmtid="{D5CDD505-2E9C-101B-9397-08002B2CF9AE}" pid="10" name="ShareDoc">
    <vt:bool>0</vt:bool>
  </property>
  <property fmtid="{D5CDD505-2E9C-101B-9397-08002B2CF9AE}" pid="11" name="Slides">
    <vt:i4>107</vt:i4>
  </property>
</Properties>
</file>